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30.jpg" ContentType="image/jp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1.jpg" ContentType="image/jpg"/>
  <Override PartName="/ppt/notesSlides/notesSlide14.xml" ContentType="application/vnd.openxmlformats-officedocument.presentationml.notesSlide+xml"/>
  <Override PartName="/ppt/media/image32.jpg" ContentType="image/jp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33.jpg" ContentType="image/jpg"/>
  <Override PartName="/ppt/notesSlides/notesSlide17.xml" ContentType="application/vnd.openxmlformats-officedocument.presentationml.notesSlide+xml"/>
  <Override PartName="/ppt/media/image34.jpg" ContentType="image/jpg"/>
  <Override PartName="/ppt/notesSlides/notesSlide18.xml" ContentType="application/vnd.openxmlformats-officedocument.presentationml.notesSlide+xml"/>
  <Override PartName="/ppt/media/image35.jpg" ContentType="image/jpg"/>
  <Override PartName="/ppt/notesSlides/notesSlide19.xml" ContentType="application/vnd.openxmlformats-officedocument.presentationml.notesSlide+xml"/>
  <Override PartName="/ppt/media/image36.jpg" ContentType="image/jp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37.jpg" ContentType="image/jp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media/image38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3" r:id="rId5"/>
  </p:sldMasterIdLst>
  <p:notesMasterIdLst>
    <p:notesMasterId r:id="rId42"/>
  </p:notesMasterIdLst>
  <p:handoutMasterIdLst>
    <p:handoutMasterId r:id="rId43"/>
  </p:handoutMasterIdLst>
  <p:sldIdLst>
    <p:sldId id="257" r:id="rId6"/>
    <p:sldId id="338" r:id="rId7"/>
    <p:sldId id="339" r:id="rId8"/>
    <p:sldId id="342" r:id="rId9"/>
    <p:sldId id="378" r:id="rId10"/>
    <p:sldId id="344" r:id="rId11"/>
    <p:sldId id="403" r:id="rId12"/>
    <p:sldId id="345" r:id="rId13"/>
    <p:sldId id="381" r:id="rId14"/>
    <p:sldId id="404" r:id="rId15"/>
    <p:sldId id="405" r:id="rId16"/>
    <p:sldId id="406" r:id="rId17"/>
    <p:sldId id="407" r:id="rId18"/>
    <p:sldId id="408" r:id="rId19"/>
    <p:sldId id="347" r:id="rId20"/>
    <p:sldId id="409" r:id="rId21"/>
    <p:sldId id="348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19" r:id="rId32"/>
    <p:sldId id="420" r:id="rId33"/>
    <p:sldId id="421" r:id="rId34"/>
    <p:sldId id="422" r:id="rId35"/>
    <p:sldId id="349" r:id="rId36"/>
    <p:sldId id="350" r:id="rId37"/>
    <p:sldId id="423" r:id="rId38"/>
    <p:sldId id="424" r:id="rId39"/>
    <p:sldId id="425" r:id="rId40"/>
    <p:sldId id="402" r:id="rId41"/>
  </p:sldIdLst>
  <p:sldSz cx="12192000" cy="6858000"/>
  <p:notesSz cx="6858000" cy="116205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letusosa" id="{B3E019E4-7172-B24B-BEC5-8F3A464863B8}">
          <p14:sldIdLst>
            <p14:sldId id="257"/>
            <p14:sldId id="338"/>
            <p14:sldId id="339"/>
            <p14:sldId id="342"/>
            <p14:sldId id="378"/>
            <p14:sldId id="344"/>
            <p14:sldId id="403"/>
            <p14:sldId id="345"/>
            <p14:sldId id="381"/>
            <p14:sldId id="404"/>
            <p14:sldId id="405"/>
            <p14:sldId id="406"/>
            <p14:sldId id="407"/>
            <p14:sldId id="408"/>
            <p14:sldId id="347"/>
            <p14:sldId id="409"/>
            <p14:sldId id="348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349"/>
            <p14:sldId id="350"/>
            <p14:sldId id="423"/>
            <p14:sldId id="424"/>
            <p14:sldId id="425"/>
            <p14:sldId id="4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73414" autoAdjust="0"/>
  </p:normalViewPr>
  <p:slideViewPr>
    <p:cSldViewPr snapToGrid="0">
      <p:cViewPr varScale="1">
        <p:scale>
          <a:sx n="49" d="100"/>
          <a:sy n="49" d="100"/>
        </p:scale>
        <p:origin x="12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>
            <a:extLst>
              <a:ext uri="{FF2B5EF4-FFF2-40B4-BE49-F238E27FC236}">
                <a16:creationId xmlns:a16="http://schemas.microsoft.com/office/drawing/2014/main" id="{B339BF2D-6ADD-6642-BD8F-9AA139A168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9546765A-AC34-E441-A243-1240FB59F33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63E84-7AF4-FD4D-AF19-0549193D11AF}" type="datetimeFigureOut">
              <a:rPr lang="fi-FI" smtClean="0"/>
              <a:t>6.2.2023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3C5E6EAD-45AF-2A46-A091-CF1592AA5E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79A4E491-751F-4944-905D-8964AF7F5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235E7-FC2C-B446-B105-9AECB7EC0BD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5444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9046F-E8EB-0C47-86C7-1FD69868CBF9}" type="datetimeFigureOut">
              <a:rPr lang="fi-FI" smtClean="0"/>
              <a:t>6.2.2023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44212-3F84-8F44-8983-D695A965B2A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46877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35670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 threads may be provided either at the user level, for </a:t>
            </a:r>
            <a:r>
              <a:rPr lang="en-US" sz="1800" b="1" i="0" u="none" strike="noStrike" baseline="0" dirty="0">
                <a:solidFill>
                  <a:srgbClr val="00AEF0"/>
                </a:solidFill>
                <a:latin typeface="Palatino-Bold"/>
              </a:rPr>
              <a:t>user threads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, or by the kernel, for </a:t>
            </a:r>
            <a:r>
              <a:rPr lang="en-US" sz="1800" b="1" i="0" u="none" strike="noStrike" baseline="0" dirty="0">
                <a:solidFill>
                  <a:srgbClr val="00AEF0"/>
                </a:solidFill>
                <a:latin typeface="Palatino-Bold"/>
              </a:rPr>
              <a:t>kernel threads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User threads are supported above the kernel and are managed without kernel support,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 whereas kernel threads are supported and managed directly by the operating system.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a relationship must exist between user threads and kernel threads. 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In this section, we look at three common ways of establishing such a relationship: the many-to-one model, the one-to-one model, and the many-to many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89566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many-to-one model (Figure 4.5) maps many user-level threads to one kernel thread.</a:t>
            </a:r>
          </a:p>
          <a:p>
            <a:endParaRPr lang="en-US" dirty="0"/>
          </a:p>
          <a:p>
            <a:r>
              <a:rPr lang="en-US" dirty="0"/>
              <a:t>Thread management is done by the thread library in user space, so it is efficient.</a:t>
            </a:r>
          </a:p>
          <a:p>
            <a:endParaRPr lang="en-US" dirty="0"/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Also, because on one thread can access the kernel at a time, multiple threads are unable to run in parallel on multicore systems. 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Only one thread can access the kernel at a time, multiple threads are unable to run in parallel on multicore systems.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AEF0"/>
                </a:solidFill>
                <a:latin typeface="Palatino-Bold"/>
              </a:rPr>
              <a:t>Green threads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—a thread library available for Solaris systems and adopted in early versions of Java—used the many-to-one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67791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many-to-one model (Figure 4.5) maps many user-level threads to one kernel thread. </a:t>
            </a:r>
          </a:p>
          <a:p>
            <a:endParaRPr lang="en-US" dirty="0"/>
          </a:p>
          <a:p>
            <a:r>
              <a:rPr lang="en-US" dirty="0"/>
              <a:t>Thread management is done by the thread library in user space, so it is efficient. </a:t>
            </a:r>
          </a:p>
          <a:p>
            <a:endParaRPr lang="en-US" dirty="0"/>
          </a:p>
          <a:p>
            <a:r>
              <a:rPr lang="en-US" dirty="0"/>
              <a:t>However, the entire process will block if a thread makes a blocking system call. </a:t>
            </a:r>
          </a:p>
          <a:p>
            <a:endParaRPr lang="en-US" dirty="0"/>
          </a:p>
          <a:p>
            <a:r>
              <a:rPr lang="en-US" dirty="0"/>
              <a:t>Also, because only one thread can access the kernel at a time, multiple threads are unable to run in</a:t>
            </a:r>
          </a:p>
          <a:p>
            <a:r>
              <a:rPr lang="en-US" dirty="0"/>
              <a:t>parallel on multicore systems.</a:t>
            </a:r>
          </a:p>
          <a:p>
            <a:endParaRPr lang="en-US" dirty="0"/>
          </a:p>
          <a:p>
            <a:pPr algn="l"/>
            <a:r>
              <a:rPr lang="en-US" sz="1800" b="1" i="0" u="none" strike="noStrike" baseline="0" dirty="0">
                <a:solidFill>
                  <a:srgbClr val="00AEF0"/>
                </a:solidFill>
                <a:latin typeface="Palatino-Bold"/>
              </a:rPr>
              <a:t>Green threads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—a thread library available for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Solaris systems and adopted in early versions of Java—used the many-to-one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14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80630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Thread management is done by the thread library in user space, so it is efficient.</a:t>
            </a:r>
          </a:p>
          <a:p>
            <a:endParaRPr lang="en-US" dirty="0"/>
          </a:p>
          <a:p>
            <a:r>
              <a:rPr lang="en-US" dirty="0"/>
              <a:t> However, the entire process will block if a thread makes a blocking system call. </a:t>
            </a:r>
          </a:p>
          <a:p>
            <a:endParaRPr lang="en-US" dirty="0"/>
          </a:p>
          <a:p>
            <a:r>
              <a:rPr lang="en-US" dirty="0"/>
              <a:t>Also, because only one thread can access the kernel at a time, multiple threads are unable to run in parallel on multicore systems.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15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22064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 maps each user thread to a kernel thread 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more concurrency than the many-to-one model by allowing another thread to run when a thread makes a blocking system call.</a:t>
            </a:r>
          </a:p>
          <a:p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 .It also allows multiple threads to run in parallel on multiprocessors.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The only drawback to this model is that creating a user thread requires creating the corresponding kernel thread.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the overhead of creating kernel threads can burden the performance of an application, most implementations of this model restrict the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number of threads supported by the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16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27883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The many-to-many model (Figure 4.7) multiplexes many user-level threads to a smaller or equal number of kernel threads.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The number of kernel threads may be specific to either a particular application or a particular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18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85906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many-to-many model (Figure 4.7) multiplexes many user-level threads to a smaller or equal number of kernel threads.</a:t>
            </a:r>
          </a:p>
          <a:p>
            <a:endParaRPr lang="en-US" dirty="0"/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The number of kernel threads may be specific to either a particular application or a particular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19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9168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20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60083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Whenever the server receives a request, it creates a separate thread to service the request.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Whereas creating a separate thread is certainly superior to creating a separate process, a multithreaded server nonetheless has potential problems.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Problems: 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    1. the amount of time required to create the thread, together with the fact that the thread will be discarded once it has completed its work.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    2. If we allow all concurrent requests to be serviced in a new thread, we have not placed a bound on the number of threads concurrently active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       in the system.</a:t>
            </a:r>
          </a:p>
          <a:p>
            <a:pPr algn="l"/>
            <a:endParaRPr lang="en-US" dirty="0"/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The general idea behind a thread pool is to create a number of threads at process startup and place them into a pool, where they sit and wait for work.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When a server receives a request, it awakens a thread from this pool—if one is available—and passes it the request for service. Once the thread completes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its service, it returns to the pool and awaits more work. If the pool contains no available thread, the server waits until one becomes free.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26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7196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Many systems implementing either the many-to-many or the two-level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model place an intermediate data structure between the user and kernel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threads. This data structure—typically known as a </a:t>
            </a:r>
            <a:r>
              <a:rPr lang="en-US" sz="1800" b="1" i="0" u="none" strike="noStrike" baseline="0" dirty="0">
                <a:solidFill>
                  <a:srgbClr val="00AEF0"/>
                </a:solidFill>
                <a:latin typeface="Palatino-Bold"/>
              </a:rPr>
              <a:t>lightweight process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, or</a:t>
            </a:r>
          </a:p>
          <a:p>
            <a:pPr algn="l"/>
            <a:r>
              <a:rPr lang="en-US" sz="1800" b="1" i="0" u="none" strike="noStrike" baseline="0" dirty="0">
                <a:solidFill>
                  <a:srgbClr val="00AEF0"/>
                </a:solidFill>
                <a:latin typeface="Palatino-Bold"/>
              </a:rPr>
              <a:t>LWP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—is shown in Figure 4.13. To the user-thread library, the LWP appears to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be a virtual processor on which the application can schedule a user thread to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run.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One scheme for communication between the user-thread library and the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kernel is known as </a:t>
            </a:r>
            <a:r>
              <a:rPr lang="en-US" sz="1800" b="1" i="0" u="none" strike="noStrike" baseline="0" dirty="0">
                <a:solidFill>
                  <a:srgbClr val="00AEF0"/>
                </a:solidFill>
                <a:latin typeface="Palatino-Bold"/>
              </a:rPr>
              <a:t>scheduler activation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. It works as follows: The kernel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provides an application with a set of virtual processors (LWPs), and the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application can schedule user threads onto an available virtual processor.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Furthermore, the kernel must inform an application about certain events. This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procedure is known as an </a:t>
            </a:r>
            <a:r>
              <a:rPr lang="en-US" sz="1800" b="1" i="0" u="none" strike="noStrike" baseline="0" dirty="0">
                <a:solidFill>
                  <a:srgbClr val="00AEF0"/>
                </a:solidFill>
                <a:latin typeface="Palatino-Bold"/>
              </a:rPr>
              <a:t>upcall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Upcalls are handled by the thread library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with an </a:t>
            </a:r>
            <a:r>
              <a:rPr lang="en-US" sz="1800" b="1" i="0" u="none" strike="noStrike" baseline="0" dirty="0">
                <a:solidFill>
                  <a:srgbClr val="00AEF0"/>
                </a:solidFill>
                <a:latin typeface="Palatino-Bold"/>
              </a:rPr>
              <a:t>upcall handler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, and upcall handlers must run on a virtual processor.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28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6452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baseline="0" dirty="0">
                <a:solidFill>
                  <a:srgbClr val="231F20"/>
                </a:solidFill>
                <a:latin typeface="Palatino-Roman"/>
              </a:rPr>
              <a:t>A thread is a basic unit of CPU utilization; it comprises a thread ID, a program counter, a register set, and a stack.</a:t>
            </a:r>
          </a:p>
          <a:p>
            <a:pPr algn="l"/>
            <a:endParaRPr lang="en-US" sz="12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231F20"/>
                </a:solidFill>
                <a:latin typeface="Palatino-Roman"/>
              </a:rPr>
              <a:t>A traditional (or </a:t>
            </a:r>
            <a:r>
              <a:rPr lang="en-US" sz="1200" b="1" i="1" u="none" strike="noStrike" baseline="0" dirty="0">
                <a:solidFill>
                  <a:srgbClr val="231F20"/>
                </a:solidFill>
                <a:latin typeface="Palatino-BoldItalic"/>
              </a:rPr>
              <a:t>heavyweight</a:t>
            </a:r>
            <a:r>
              <a:rPr lang="en-US" sz="1200" b="0" i="0" u="none" strike="noStrike" baseline="0" dirty="0">
                <a:solidFill>
                  <a:srgbClr val="231F20"/>
                </a:solidFill>
                <a:latin typeface="Palatino-Roman"/>
              </a:rPr>
              <a:t>) process has a single thread of control.</a:t>
            </a:r>
          </a:p>
          <a:p>
            <a:pPr algn="l"/>
            <a:endParaRPr lang="en-US" sz="12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231F20"/>
                </a:solidFill>
                <a:latin typeface="Palatino-Roman"/>
              </a:rPr>
              <a:t>If a process has multiple threads of control, it can perform more than one task at a time.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95811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 err="1">
                <a:solidFill>
                  <a:srgbClr val="00AEF0"/>
                </a:solidFill>
                <a:latin typeface="Palatino-Bold"/>
              </a:rPr>
              <a:t>Pthreads</a:t>
            </a:r>
            <a:r>
              <a:rPr lang="en-US" sz="1800" b="1" i="0" u="none" strike="noStrike" baseline="0" dirty="0">
                <a:solidFill>
                  <a:srgbClr val="00AEF0"/>
                </a:solidFill>
                <a:latin typeface="Palatino-Bold"/>
              </a:rPr>
              <a:t> 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refers to the POSIX standard (IEEE 1003.1c) defining an API for thread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creation and synchronization. This is a </a:t>
            </a:r>
            <a:r>
              <a:rPr lang="en-US" sz="1800" b="1" i="1" u="none" strike="noStrike" baseline="0" dirty="0">
                <a:solidFill>
                  <a:srgbClr val="231F20"/>
                </a:solidFill>
                <a:latin typeface="Palatino-BoldItalic"/>
              </a:rPr>
              <a:t>specification 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for thread behavior,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not an </a:t>
            </a:r>
            <a:r>
              <a:rPr lang="en-US" sz="1800" b="1" i="1" u="none" strike="noStrike" baseline="0" dirty="0">
                <a:solidFill>
                  <a:srgbClr val="231F20"/>
                </a:solidFill>
                <a:latin typeface="Palatino-BoldItalic"/>
              </a:rPr>
              <a:t>implementation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. Operating-system designers may implement the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specification in any way they wish. Numerous systems implement the </a:t>
            </a:r>
            <a:r>
              <a:rPr lang="en-US" sz="1800" b="0" i="0" u="none" strike="noStrike" baseline="0" dirty="0" err="1">
                <a:solidFill>
                  <a:srgbClr val="231F20"/>
                </a:solidFill>
                <a:latin typeface="Palatino-Roman"/>
              </a:rPr>
              <a:t>Pthreads</a:t>
            </a:r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specification; most are UNIX-type systems, including Linux, Mac OS X, and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Solaris. Although Windows doesn’t support </a:t>
            </a:r>
            <a:r>
              <a:rPr lang="en-US" sz="1800" b="0" i="0" u="none" strike="noStrike" baseline="0" dirty="0" err="1">
                <a:solidFill>
                  <a:srgbClr val="231F20"/>
                </a:solidFill>
                <a:latin typeface="Palatino-Roman"/>
              </a:rPr>
              <a:t>Pthreads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 natively, some </a:t>
            </a:r>
            <a:r>
              <a:rPr lang="en-US" sz="1800" b="0" i="0" u="none" strike="noStrike" baseline="0" dirty="0" err="1">
                <a:solidFill>
                  <a:srgbClr val="231F20"/>
                </a:solidFill>
                <a:latin typeface="Palatino-Roman"/>
              </a:rPr>
              <a:t>thirdparty</a:t>
            </a:r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implementations for Windows are available.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30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47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AEF0"/>
                </a:solidFill>
                <a:latin typeface="Palatino-Roman"/>
              </a:rPr>
              <a:t>• 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ETHREAD—executive thread block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AEF0"/>
                </a:solidFill>
                <a:latin typeface="Palatino-Roman"/>
              </a:rPr>
              <a:t>• 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KTHREAD—kernel thread block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AEF0"/>
                </a:solidFill>
                <a:latin typeface="Palatino-Roman"/>
              </a:rPr>
              <a:t>• 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TEB—thread environment block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ETHREAD include a pointer to the process to which the thread belongs and the address of the routine in which the thread starts control.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KTHREAD includes scheduling and synchronization information for the thread.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TEB is a user-space data structure that is accessed when the thread is running in user mode.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31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23138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33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26530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One approach is to create a new class that is derived from the 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CMTT10"/>
              </a:rPr>
              <a:t>Thread 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class and to override its 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CMTT10"/>
              </a:rPr>
              <a:t>run() 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method.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Thread creation is performed by creating an object instance of the 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CMTT10"/>
              </a:rPr>
              <a:t>Thread 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class and passing the constructor a 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CMTT10"/>
              </a:rPr>
              <a:t>Runnable 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34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2059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36303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0434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A web browser might have one thread display images or text while another thread retrieves data from the network, for example.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A word processor may have a thread for displaying graphics, another thread for responding to keystrokes from the user, and a third thread for performing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spelling and grammar checking in the background.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A web server accepts client requests for web pages, images, sound, and so forth. 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A busy web server may have several (perhaps thousands of) clients concurrently accessing it.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45590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A thread is a basic unit of CPU utilization; it comprises a thread ID, a program counter, a register set, and a stack.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Multithreaded programming provides a mechanism for more efficient use of these multiple computing cores and improved concurrency.</a:t>
            </a:r>
          </a:p>
          <a:p>
            <a:pPr algn="l"/>
            <a:endParaRPr lang="en-US" dirty="0"/>
          </a:p>
          <a:p>
            <a:pPr algn="l"/>
            <a:r>
              <a:rPr lang="en-US" sz="1800" b="1" i="1" u="none" strike="noStrike" baseline="0" dirty="0">
                <a:solidFill>
                  <a:srgbClr val="231F20"/>
                </a:solidFill>
                <a:latin typeface="Palatino-BoldItalic"/>
              </a:rPr>
              <a:t>Parallelism- 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A system is parallel if it can perform more than one task simultaneously.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AEF0"/>
                </a:solidFill>
                <a:latin typeface="Palatino-Bold"/>
              </a:rPr>
              <a:t>Data parallelism 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focuses on distributing subsets of the same data across multiple computing cores and performing the same operation on each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core.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AEF0"/>
                </a:solidFill>
                <a:latin typeface="Palatino-Bold"/>
              </a:rPr>
              <a:t>Task parallelism 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involves distributing not data but tasks (threads) across multiple computing cores.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1" i="1" u="none" strike="noStrike" baseline="0" dirty="0">
                <a:solidFill>
                  <a:srgbClr val="231F20"/>
                </a:solidFill>
                <a:latin typeface="Palatino-BoldItalic"/>
              </a:rPr>
              <a:t>Concurrency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- a concurrent system supports more than one task by allowing all the tasks to make progress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A single processor system would create and illusion of parallelism. CPU schedulers were designed to provide the illusion of parallelism by rapidly switching between processes in the system.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12216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Allocating memory and resources for process creation is costly.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Because threads share the resources of the process to which they belong,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it is more economical to create and context-switch threads.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4975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User threads are supported above the kernel and are managed without kernel support, whereas kernel threads are supported and managed directly by the operating system.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Support for threads may be provided either at the user level, for </a:t>
            </a:r>
            <a:r>
              <a:rPr lang="en-US" sz="1800" b="1" i="0" u="none" strike="noStrike" baseline="0" dirty="0">
                <a:solidFill>
                  <a:srgbClr val="00AEF0"/>
                </a:solidFill>
                <a:latin typeface="Palatino-Bold"/>
              </a:rPr>
              <a:t>user threads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, or by the kernel, for </a:t>
            </a:r>
            <a:r>
              <a:rPr lang="en-US" sz="1800" b="1" i="0" u="none" strike="noStrike" baseline="0" dirty="0">
                <a:solidFill>
                  <a:srgbClr val="00AEF0"/>
                </a:solidFill>
                <a:latin typeface="Palatino-Bold"/>
              </a:rPr>
              <a:t>kernel threads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54860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A </a:t>
            </a:r>
            <a:r>
              <a:rPr lang="en-US" sz="1800" b="1" i="0" u="none" strike="noStrike" baseline="0" dirty="0">
                <a:solidFill>
                  <a:srgbClr val="00AEF0"/>
                </a:solidFill>
                <a:latin typeface="Palatino-Bold"/>
              </a:rPr>
              <a:t>thread library 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provides the programmer with an API for creating and managing threads.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endParaRPr lang="en-US" dirty="0"/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There are two primary ways of implementing a thread library. 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The first approach is to provide a library entirely in user space with no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kernel support. All code and data structures for the library exist in user space. This means that invoking a function in the library results in a local function call in user space and not a system call.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The second approach is to implement a kernel-level library supported directly by the operating system. In this case, code and data structures for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the library exist in kernel space. Invoking a function in the API for the library typically results in a system call to the kernel.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Three main thread libraries are in use today: POSIX </a:t>
            </a:r>
            <a:r>
              <a:rPr lang="en-US" sz="1800" b="0" i="0" u="none" strike="noStrike" baseline="0" dirty="0" err="1">
                <a:solidFill>
                  <a:srgbClr val="231F20"/>
                </a:solidFill>
                <a:latin typeface="Palatino-Roman"/>
              </a:rPr>
              <a:t>Pthreads,Windows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, and Java. 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 err="1">
                <a:solidFill>
                  <a:srgbClr val="231F20"/>
                </a:solidFill>
                <a:latin typeface="Palatino-Roman"/>
              </a:rPr>
              <a:t>Pthreads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, the threads extension of the POSIX standard, may be provided as either a user-level or a kernel-level library. 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The Windows thread library is a kernel-level library available on Windows systems. 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Palatino-Roman"/>
              </a:rPr>
              <a:t>The Java thread API allows threads to be created and managed directly in Java programs.</a:t>
            </a: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-Roman"/>
            </a:endParaRP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44212-3F84-8F44-8983-D695A965B2A8}" type="slidenum">
              <a:rPr lang="fi-FI" smtClean="0"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57735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youtu.be/PpFawdT8CDE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- Always the 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kasvi, lehti, saniainen, vihreä&#10;&#10;Kuvaus luotu automaattisesti">
            <a:extLst>
              <a:ext uri="{FF2B5EF4-FFF2-40B4-BE49-F238E27FC236}">
                <a16:creationId xmlns:a16="http://schemas.microsoft.com/office/drawing/2014/main" id="{EE478EF1-487A-BA45-8AA0-A72000AF34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25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rategy - 4.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B3343D-5185-4D45-A3D6-9E3C95A14E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uva 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43B4AF7-0103-E449-83EA-9FBF51A78C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3" name="Kolmio 2">
            <a:hlinkClick r:id="rId4"/>
            <a:extLst>
              <a:ext uri="{FF2B5EF4-FFF2-40B4-BE49-F238E27FC236}">
                <a16:creationId xmlns:a16="http://schemas.microsoft.com/office/drawing/2014/main" id="{3989AE8B-8D6C-7141-AD79-D8464E456E22}"/>
              </a:ext>
            </a:extLst>
          </p:cNvPr>
          <p:cNvSpPr/>
          <p:nvPr userDrawn="1"/>
        </p:nvSpPr>
        <p:spPr>
          <a:xfrm rot="5400000">
            <a:off x="5737609" y="2612575"/>
            <a:ext cx="1077599" cy="1117794"/>
          </a:xfrm>
          <a:prstGeom prst="triangle">
            <a:avLst/>
          </a:prstGeom>
          <a:solidFill>
            <a:schemeClr val="accent1">
              <a:alpha val="0"/>
            </a:schemeClr>
          </a:solidFill>
          <a:ln w="6032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Triangle 5">
            <a:hlinkClick r:id="rId4"/>
            <a:extLst>
              <a:ext uri="{FF2B5EF4-FFF2-40B4-BE49-F238E27FC236}">
                <a16:creationId xmlns:a16="http://schemas.microsoft.com/office/drawing/2014/main" id="{1B943E4B-4580-644A-928E-75FDE84E85A5}"/>
              </a:ext>
            </a:extLst>
          </p:cNvPr>
          <p:cNvSpPr/>
          <p:nvPr userDrawn="1"/>
        </p:nvSpPr>
        <p:spPr>
          <a:xfrm rot="5400000">
            <a:off x="5751979" y="2605368"/>
            <a:ext cx="1092573" cy="1146361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626236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d of the Curi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9ED62816-BB75-CA4E-BC70-2AFA647A1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44B395A-A297-7446-8E8C-77CD1BB561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14" name="Tekstiruutu 13">
            <a:extLst>
              <a:ext uri="{FF2B5EF4-FFF2-40B4-BE49-F238E27FC236}">
                <a16:creationId xmlns:a16="http://schemas.microsoft.com/office/drawing/2014/main" id="{77E1C3E8-BDE9-6A49-85BA-550376CCB48B}"/>
              </a:ext>
            </a:extLst>
          </p:cNvPr>
          <p:cNvSpPr txBox="1"/>
          <p:nvPr userDrawn="1"/>
        </p:nvSpPr>
        <p:spPr>
          <a:xfrm>
            <a:off x="1002241" y="2639367"/>
            <a:ext cx="4899026" cy="253394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fi-FI" sz="1500" baseline="0" dirty="0" err="1"/>
              <a:t>The</a:t>
            </a:r>
            <a:r>
              <a:rPr lang="fi-FI" sz="1500" baseline="0" dirty="0"/>
              <a:t> LUT </a:t>
            </a:r>
            <a:r>
              <a:rPr lang="fi-FI" sz="1500" baseline="0" dirty="0" err="1"/>
              <a:t>community</a:t>
            </a:r>
            <a:r>
              <a:rPr lang="fi-FI" sz="1500" baseline="0" dirty="0"/>
              <a:t> </a:t>
            </a:r>
            <a:r>
              <a:rPr lang="fi-FI" sz="1500" baseline="0" dirty="0" err="1"/>
              <a:t>shares</a:t>
            </a:r>
            <a:r>
              <a:rPr lang="fi-FI" sz="1500" baseline="0" dirty="0"/>
              <a:t> a </a:t>
            </a:r>
            <a:r>
              <a:rPr lang="fi-FI" sz="1500" baseline="0" dirty="0" err="1"/>
              <a:t>certain</a:t>
            </a:r>
            <a:r>
              <a:rPr lang="fi-FI" sz="1500" baseline="0" dirty="0"/>
              <a:t> </a:t>
            </a:r>
            <a:r>
              <a:rPr lang="fi-FI" sz="1500" baseline="0" dirty="0" err="1"/>
              <a:t>attitude</a:t>
            </a:r>
            <a:r>
              <a:rPr lang="fi-FI" sz="1500" baseline="0" dirty="0"/>
              <a:t> and </a:t>
            </a:r>
            <a:r>
              <a:rPr lang="fi-FI" sz="1500" baseline="0" dirty="0" err="1"/>
              <a:t>state</a:t>
            </a:r>
            <a:r>
              <a:rPr lang="fi-FI" sz="1500" baseline="0" dirty="0"/>
              <a:t> of </a:t>
            </a:r>
            <a:r>
              <a:rPr lang="fi-FI" sz="1500" baseline="0" dirty="0" err="1"/>
              <a:t>mind</a:t>
            </a:r>
            <a:r>
              <a:rPr lang="fi-FI" sz="1500" baseline="0" dirty="0"/>
              <a:t>. </a:t>
            </a:r>
            <a:r>
              <a:rPr lang="fi-FI" sz="1500" baseline="0" dirty="0" err="1"/>
              <a:t>We</a:t>
            </a:r>
            <a:r>
              <a:rPr lang="fi-FI" sz="1500" baseline="0" dirty="0"/>
              <a:t> </a:t>
            </a:r>
            <a:r>
              <a:rPr lang="fi-FI" sz="1500" baseline="0" dirty="0" err="1"/>
              <a:t>do</a:t>
            </a:r>
            <a:r>
              <a:rPr lang="fi-FI" sz="1500" baseline="0" dirty="0"/>
              <a:t> </a:t>
            </a:r>
            <a:r>
              <a:rPr lang="fi-FI" sz="1500" baseline="0" dirty="0" err="1"/>
              <a:t>things</a:t>
            </a:r>
            <a:r>
              <a:rPr lang="fi-FI" sz="1500" baseline="0" dirty="0"/>
              <a:t> </a:t>
            </a:r>
            <a:r>
              <a:rPr lang="fi-FI" sz="1500" baseline="0" dirty="0" err="1"/>
              <a:t>differently</a:t>
            </a:r>
            <a:r>
              <a:rPr lang="fi-FI" sz="1500" baseline="0" dirty="0"/>
              <a:t>. </a:t>
            </a:r>
            <a:r>
              <a:rPr lang="fi-FI" sz="1500" baseline="0" dirty="0" err="1"/>
              <a:t>We</a:t>
            </a:r>
            <a:r>
              <a:rPr lang="fi-FI" sz="1500" baseline="0" dirty="0"/>
              <a:t> look at </a:t>
            </a:r>
            <a:r>
              <a:rPr lang="fi-FI" sz="1500" baseline="0" dirty="0" err="1"/>
              <a:t>things</a:t>
            </a:r>
            <a:r>
              <a:rPr lang="fi-FI" sz="1500" baseline="0" dirty="0"/>
              <a:t> </a:t>
            </a:r>
            <a:r>
              <a:rPr lang="fi-FI" sz="1500" baseline="0" dirty="0" err="1"/>
              <a:t>from</a:t>
            </a:r>
            <a:r>
              <a:rPr lang="fi-FI" sz="1500" baseline="0" dirty="0"/>
              <a:t> </a:t>
            </a:r>
            <a:r>
              <a:rPr lang="fi-FI" sz="1500" baseline="0" dirty="0" err="1"/>
              <a:t>unexpected</a:t>
            </a:r>
            <a:r>
              <a:rPr lang="fi-FI" sz="1500" baseline="0" dirty="0"/>
              <a:t> </a:t>
            </a:r>
            <a:r>
              <a:rPr lang="fi-FI" sz="1500" baseline="0" dirty="0" err="1"/>
              <a:t>perspectives</a:t>
            </a:r>
            <a:r>
              <a:rPr lang="fi-FI" sz="1500" baseline="0" dirty="0"/>
              <a:t>, </a:t>
            </a:r>
            <a:r>
              <a:rPr lang="fi-FI" sz="1500" baseline="0" dirty="0" err="1"/>
              <a:t>we</a:t>
            </a:r>
            <a:r>
              <a:rPr lang="fi-FI" sz="1500" baseline="0" dirty="0"/>
              <a:t> </a:t>
            </a:r>
            <a:r>
              <a:rPr lang="fi-FI" sz="1500" baseline="0" dirty="0" err="1"/>
              <a:t>question</a:t>
            </a:r>
            <a:r>
              <a:rPr lang="fi-FI" sz="1500" baseline="0" dirty="0"/>
              <a:t>, and </a:t>
            </a:r>
            <a:r>
              <a:rPr lang="fi-FI" sz="1500" baseline="0" dirty="0" err="1"/>
              <a:t>we</a:t>
            </a:r>
            <a:r>
              <a:rPr lang="fi-FI" sz="1500" baseline="0" dirty="0"/>
              <a:t> </a:t>
            </a:r>
            <a:r>
              <a:rPr lang="fi-FI" sz="1500" baseline="0" dirty="0" err="1"/>
              <a:t>search</a:t>
            </a:r>
            <a:r>
              <a:rPr lang="fi-FI" sz="1500" baseline="0" dirty="0"/>
              <a:t> for </a:t>
            </a:r>
            <a:r>
              <a:rPr lang="fi-FI" sz="1500" baseline="0" dirty="0" err="1"/>
              <a:t>solutions</a:t>
            </a:r>
            <a:r>
              <a:rPr lang="fi-FI" sz="1500" baseline="0" dirty="0"/>
              <a:t>. </a:t>
            </a:r>
            <a:r>
              <a:rPr lang="fi-FI" sz="1500" baseline="0" dirty="0" err="1"/>
              <a:t>We</a:t>
            </a:r>
            <a:r>
              <a:rPr lang="fi-FI" sz="1500" baseline="0" dirty="0"/>
              <a:t> </a:t>
            </a:r>
            <a:r>
              <a:rPr lang="fi-FI" sz="1500" baseline="0" dirty="0" err="1"/>
              <a:t>fight</a:t>
            </a:r>
            <a:r>
              <a:rPr lang="fi-FI" sz="1500" baseline="0" dirty="0"/>
              <a:t> for a </a:t>
            </a:r>
            <a:r>
              <a:rPr lang="fi-FI" sz="1500" baseline="0" dirty="0" err="1"/>
              <a:t>better</a:t>
            </a:r>
            <a:r>
              <a:rPr lang="fi-FI" sz="1500" baseline="0" dirty="0"/>
              <a:t> </a:t>
            </a:r>
            <a:r>
              <a:rPr lang="fi-FI" sz="1500" baseline="0" dirty="0" err="1"/>
              <a:t>world</a:t>
            </a:r>
            <a:r>
              <a:rPr lang="fi-FI" sz="1500" baseline="0" dirty="0"/>
              <a:t>.</a:t>
            </a:r>
          </a:p>
          <a:p>
            <a:endParaRPr lang="fi-FI" sz="1500" baseline="0" dirty="0"/>
          </a:p>
          <a:p>
            <a:r>
              <a:rPr lang="fi-FI" sz="1500" baseline="0" dirty="0" err="1"/>
              <a:t>We</a:t>
            </a:r>
            <a:r>
              <a:rPr lang="fi-FI" sz="1500" baseline="0" dirty="0"/>
              <a:t> </a:t>
            </a:r>
            <a:r>
              <a:rPr lang="fi-FI" sz="1500" baseline="0" dirty="0" err="1"/>
              <a:t>are</a:t>
            </a:r>
            <a:r>
              <a:rPr lang="fi-FI" sz="1500" baseline="0" dirty="0"/>
              <a:t> a </a:t>
            </a:r>
            <a:r>
              <a:rPr lang="fi-FI" sz="1500" baseline="0" dirty="0" err="1"/>
              <a:t>community</a:t>
            </a:r>
            <a:r>
              <a:rPr lang="fi-FI" sz="1500" baseline="0" dirty="0"/>
              <a:t> </a:t>
            </a:r>
            <a:r>
              <a:rPr lang="fi-FI" sz="1500" baseline="0" dirty="0" err="1"/>
              <a:t>where</a:t>
            </a:r>
            <a:r>
              <a:rPr lang="fi-FI" sz="1500" baseline="0" dirty="0"/>
              <a:t> </a:t>
            </a:r>
            <a:r>
              <a:rPr lang="fi-FI" sz="1500" baseline="0" dirty="0" err="1"/>
              <a:t>curious</a:t>
            </a:r>
            <a:r>
              <a:rPr lang="fi-FI" sz="1500" baseline="0" dirty="0"/>
              <a:t> </a:t>
            </a:r>
            <a:r>
              <a:rPr lang="fi-FI" sz="1500" baseline="0" dirty="0" err="1"/>
              <a:t>people</a:t>
            </a:r>
            <a:r>
              <a:rPr lang="fi-FI" sz="1500" baseline="0" dirty="0"/>
              <a:t> </a:t>
            </a:r>
            <a:r>
              <a:rPr lang="fi-FI" sz="1500" baseline="0" dirty="0" err="1"/>
              <a:t>inspire</a:t>
            </a:r>
            <a:r>
              <a:rPr lang="fi-FI" sz="1500" baseline="0" dirty="0"/>
              <a:t> </a:t>
            </a:r>
            <a:r>
              <a:rPr lang="fi-FI" sz="1500" baseline="0" dirty="0" err="1"/>
              <a:t>curious</a:t>
            </a:r>
            <a:r>
              <a:rPr lang="fi-FI" sz="1500" baseline="0" dirty="0"/>
              <a:t> </a:t>
            </a:r>
            <a:r>
              <a:rPr lang="fi-FI" sz="1500" baseline="0" dirty="0" err="1"/>
              <a:t>people</a:t>
            </a:r>
            <a:r>
              <a:rPr lang="fi-FI" sz="1500" baseline="0" dirty="0"/>
              <a:t>. </a:t>
            </a:r>
            <a:r>
              <a:rPr lang="fi-FI" sz="1500" baseline="0" dirty="0" err="1"/>
              <a:t>Without</a:t>
            </a:r>
            <a:r>
              <a:rPr lang="fi-FI" sz="1500" baseline="0" dirty="0"/>
              <a:t> </a:t>
            </a:r>
            <a:r>
              <a:rPr lang="fi-FI" sz="1500" baseline="0" dirty="0" err="1"/>
              <a:t>curiosity</a:t>
            </a:r>
            <a:r>
              <a:rPr lang="fi-FI" sz="1500" baseline="0" dirty="0"/>
              <a:t>, </a:t>
            </a:r>
            <a:r>
              <a:rPr lang="fi-FI" sz="1500" baseline="0" dirty="0" err="1"/>
              <a:t>we</a:t>
            </a:r>
            <a:r>
              <a:rPr lang="fi-FI" sz="1500" baseline="0" dirty="0"/>
              <a:t> </a:t>
            </a:r>
            <a:r>
              <a:rPr lang="fi-FI" sz="1500" baseline="0" dirty="0" err="1"/>
              <a:t>cannot</a:t>
            </a:r>
            <a:br>
              <a:rPr lang="fi-FI" sz="1500" baseline="0" dirty="0"/>
            </a:br>
            <a:r>
              <a:rPr lang="fi-FI" sz="1500" baseline="0" dirty="0" err="1"/>
              <a:t>change</a:t>
            </a:r>
            <a:r>
              <a:rPr lang="fi-FI" sz="1500" baseline="0" dirty="0"/>
              <a:t> </a:t>
            </a:r>
            <a:r>
              <a:rPr lang="fi-FI" sz="1500" baseline="0" dirty="0" err="1"/>
              <a:t>the</a:t>
            </a:r>
            <a:r>
              <a:rPr lang="fi-FI" sz="1500" baseline="0" dirty="0"/>
              <a:t> </a:t>
            </a:r>
            <a:r>
              <a:rPr lang="fi-FI" sz="1500" baseline="0" dirty="0" err="1"/>
              <a:t>world</a:t>
            </a:r>
            <a:r>
              <a:rPr lang="fi-FI" sz="1500" baseline="0" dirty="0"/>
              <a:t>.</a:t>
            </a:r>
          </a:p>
          <a:p>
            <a:endParaRPr lang="fi-FI" sz="1500" baseline="0" dirty="0"/>
          </a:p>
          <a:p>
            <a:r>
              <a:rPr lang="fi-FI" sz="1500" baseline="0" dirty="0" err="1"/>
              <a:t>Our</a:t>
            </a:r>
            <a:r>
              <a:rPr lang="fi-FI" sz="1500" baseline="0" dirty="0"/>
              <a:t> </a:t>
            </a:r>
            <a:r>
              <a:rPr lang="fi-FI" sz="1500" baseline="0" dirty="0" err="1"/>
              <a:t>campuses</a:t>
            </a:r>
            <a:r>
              <a:rPr lang="fi-FI" sz="1500" baseline="0" dirty="0"/>
              <a:t> </a:t>
            </a:r>
            <a:r>
              <a:rPr lang="fi-FI" sz="1500" baseline="0" dirty="0" err="1"/>
              <a:t>are</a:t>
            </a:r>
            <a:r>
              <a:rPr lang="fi-FI" sz="1500" baseline="0" dirty="0"/>
              <a:t> </a:t>
            </a:r>
            <a:r>
              <a:rPr lang="fi-FI" sz="1500" baseline="0" dirty="0" err="1"/>
              <a:t>located</a:t>
            </a:r>
            <a:r>
              <a:rPr lang="fi-FI" sz="1500" baseline="0" dirty="0"/>
              <a:t> in Lappeenranta and Lahti, </a:t>
            </a:r>
            <a:r>
              <a:rPr lang="fi-FI" sz="1500" baseline="0" dirty="0" err="1"/>
              <a:t>but</a:t>
            </a:r>
            <a:r>
              <a:rPr lang="fi-FI" sz="1500" baseline="0" dirty="0"/>
              <a:t> </a:t>
            </a:r>
            <a:r>
              <a:rPr lang="fi-FI" sz="1500" baseline="0" dirty="0" err="1"/>
              <a:t>our</a:t>
            </a:r>
            <a:r>
              <a:rPr lang="fi-FI" sz="1500" baseline="0" dirty="0"/>
              <a:t> </a:t>
            </a:r>
            <a:r>
              <a:rPr lang="fi-FI" sz="1500" baseline="0" dirty="0" err="1"/>
              <a:t>state</a:t>
            </a:r>
            <a:r>
              <a:rPr lang="fi-FI" sz="1500" baseline="0" dirty="0"/>
              <a:t> of </a:t>
            </a:r>
            <a:r>
              <a:rPr lang="fi-FI" sz="1500" baseline="0" dirty="0" err="1"/>
              <a:t>mind</a:t>
            </a:r>
            <a:r>
              <a:rPr lang="fi-FI" sz="1500" baseline="0" dirty="0"/>
              <a:t> </a:t>
            </a:r>
            <a:r>
              <a:rPr lang="fi-FI" sz="1500" baseline="0" dirty="0" err="1"/>
              <a:t>can</a:t>
            </a:r>
            <a:r>
              <a:rPr lang="fi-FI" sz="1500" baseline="0" dirty="0"/>
              <a:t> </a:t>
            </a:r>
            <a:r>
              <a:rPr lang="fi-FI" sz="1500" baseline="0" dirty="0" err="1"/>
              <a:t>be</a:t>
            </a:r>
            <a:r>
              <a:rPr lang="fi-FI" sz="1500" baseline="0" dirty="0"/>
              <a:t> </a:t>
            </a:r>
            <a:r>
              <a:rPr lang="fi-FI" sz="1500" baseline="0" dirty="0" err="1"/>
              <a:t>achieved</a:t>
            </a:r>
            <a:r>
              <a:rPr lang="fi-FI" sz="1500" baseline="0" dirty="0"/>
              <a:t> </a:t>
            </a:r>
            <a:r>
              <a:rPr lang="fi-FI" sz="1500" baseline="0" dirty="0" err="1"/>
              <a:t>anywhere</a:t>
            </a:r>
            <a:r>
              <a:rPr lang="fi-FI" sz="1500" baseline="0" dirty="0"/>
              <a:t>.</a:t>
            </a:r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7DF7B16A-03B3-E445-AA1F-466F746603EA}"/>
              </a:ext>
            </a:extLst>
          </p:cNvPr>
          <p:cNvSpPr/>
          <p:nvPr userDrawn="1"/>
        </p:nvSpPr>
        <p:spPr>
          <a:xfrm>
            <a:off x="1002242" y="1684687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3863DA70-171B-AD44-8F01-037CDB884300}"/>
              </a:ext>
            </a:extLst>
          </p:cNvPr>
          <p:cNvSpPr txBox="1"/>
          <p:nvPr userDrawn="1"/>
        </p:nvSpPr>
        <p:spPr>
          <a:xfrm>
            <a:off x="880098" y="1836140"/>
            <a:ext cx="5545108" cy="58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3500" b="1" i="0">
                <a:latin typeface="Arial" panose="020B0604020202020204" pitchFamily="34" charset="0"/>
                <a:cs typeface="Arial" panose="020B0604020202020204" pitchFamily="34" charset="0"/>
              </a:rPr>
              <a:t>LAND OF THE CURIOUS</a:t>
            </a:r>
          </a:p>
        </p:txBody>
      </p:sp>
    </p:spTree>
    <p:extLst>
      <p:ext uri="{BB962C8B-B14F-4D97-AF65-F5344CB8AC3E}">
        <p14:creationId xmlns:p14="http://schemas.microsoft.com/office/powerpoint/2010/main" val="82006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| Fern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6" name="Tekstin paikkamerkki 4">
            <a:extLst>
              <a:ext uri="{FF2B5EF4-FFF2-40B4-BE49-F238E27FC236}">
                <a16:creationId xmlns:a16="http://schemas.microsoft.com/office/drawing/2014/main" id="{7D91FB59-C4A2-A74E-98A2-0A6C88E4C7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9" name="Tekstin paikkamerkki 2">
            <a:extLst>
              <a:ext uri="{FF2B5EF4-FFF2-40B4-BE49-F238E27FC236}">
                <a16:creationId xmlns:a16="http://schemas.microsoft.com/office/drawing/2014/main" id="{D161A7D8-1DE9-544C-BD8F-BBAA0EF51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525801"/>
            <a:ext cx="9736231" cy="372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858249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| Juniper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 descr="Kuva, joka sisältää kohteen istuminen, musta, kukka, maljakko&#10;&#10;Kuvaus luotu automaattisesti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525"/>
            <a:ext cx="12192000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12" name="Tekstin paikkamerkki 4">
            <a:extLst>
              <a:ext uri="{FF2B5EF4-FFF2-40B4-BE49-F238E27FC236}">
                <a16:creationId xmlns:a16="http://schemas.microsoft.com/office/drawing/2014/main" id="{17F36022-1CF8-CC4B-A7D2-242E6A33EF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FC0BF464-6E1E-4647-A764-9C5364DC0EE5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Tekstin paikkamerkki 2">
            <a:extLst>
              <a:ext uri="{FF2B5EF4-FFF2-40B4-BE49-F238E27FC236}">
                <a16:creationId xmlns:a16="http://schemas.microsoft.com/office/drawing/2014/main" id="{F9E9D004-0CC5-274B-ACED-EFDE330DB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525801"/>
            <a:ext cx="9736231" cy="372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52253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| Dew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525"/>
            <a:ext cx="12192000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11" name="Tekstin paikkamerkki 4">
            <a:extLst>
              <a:ext uri="{FF2B5EF4-FFF2-40B4-BE49-F238E27FC236}">
                <a16:creationId xmlns:a16="http://schemas.microsoft.com/office/drawing/2014/main" id="{75656C06-0A5E-774B-B396-0352AF4EFA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E580E285-BB1D-AD4E-B2DD-97B6D7825125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Tekstin paikkamerkki 2">
            <a:extLst>
              <a:ext uri="{FF2B5EF4-FFF2-40B4-BE49-F238E27FC236}">
                <a16:creationId xmlns:a16="http://schemas.microsoft.com/office/drawing/2014/main" id="{8C442722-5443-FD49-A320-9461C5E78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525801"/>
            <a:ext cx="9736231" cy="372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13073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| Pine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525"/>
            <a:ext cx="12192000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11" name="Tekstin paikkamerkki 4">
            <a:extLst>
              <a:ext uri="{FF2B5EF4-FFF2-40B4-BE49-F238E27FC236}">
                <a16:creationId xmlns:a16="http://schemas.microsoft.com/office/drawing/2014/main" id="{90663A93-20B6-A244-895E-B217A8FC1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8FEDD50F-B03F-1A4D-BBC8-AD356AF6708A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Tekstin paikkamerkki 2">
            <a:extLst>
              <a:ext uri="{FF2B5EF4-FFF2-40B4-BE49-F238E27FC236}">
                <a16:creationId xmlns:a16="http://schemas.microsoft.com/office/drawing/2014/main" id="{E28256C8-8B90-814D-BCD6-6CD2B1B81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525801"/>
            <a:ext cx="9736231" cy="372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33541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| Cowberry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307"/>
            <a:ext cx="12192000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10" name="Tekstin paikkamerkki 4">
            <a:extLst>
              <a:ext uri="{FF2B5EF4-FFF2-40B4-BE49-F238E27FC236}">
                <a16:creationId xmlns:a16="http://schemas.microsoft.com/office/drawing/2014/main" id="{D470BEBF-5C2F-4940-A186-77B02D17A6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DA9B0CE3-D981-2249-84F1-3F6BA993B37F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Tekstin paikkamerkki 2">
            <a:extLst>
              <a:ext uri="{FF2B5EF4-FFF2-40B4-BE49-F238E27FC236}">
                <a16:creationId xmlns:a16="http://schemas.microsoft.com/office/drawing/2014/main" id="{834A2B8D-D4F6-704F-9B1A-B72CCDD07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525801"/>
            <a:ext cx="9736231" cy="372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8113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|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08AF4064-44D0-B143-BF86-C13C59AAD72C}"/>
              </a:ext>
            </a:extLst>
          </p:cNvPr>
          <p:cNvSpPr/>
          <p:nvPr userDrawn="1"/>
        </p:nvSpPr>
        <p:spPr>
          <a:xfrm>
            <a:off x="-1" y="1589733"/>
            <a:ext cx="6502401" cy="24769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F863E617-64D6-EC40-9329-D969D96E9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770" y="4733751"/>
            <a:ext cx="9601200" cy="712615"/>
          </a:xfrm>
        </p:spPr>
        <p:txBody>
          <a:bodyPr wrap="none" anchor="t" anchorCtr="0">
            <a:no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D0C07929-F6C2-BC40-BF90-D0A792EC8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426" y="5565645"/>
            <a:ext cx="9601200" cy="413908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43F0461C-FF74-D546-959D-DC63A29E5E38}"/>
              </a:ext>
            </a:extLst>
          </p:cNvPr>
          <p:cNvSpPr/>
          <p:nvPr userDrawn="1"/>
        </p:nvSpPr>
        <p:spPr>
          <a:xfrm>
            <a:off x="1012406" y="4454656"/>
            <a:ext cx="654118" cy="146304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Kuvan paikkamerkki 2">
            <a:extLst>
              <a:ext uri="{FF2B5EF4-FFF2-40B4-BE49-F238E27FC236}">
                <a16:creationId xmlns:a16="http://schemas.microsoft.com/office/drawing/2014/main" id="{15B804CA-6A49-3544-9B22-05109DB84DC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0" y="0"/>
            <a:ext cx="12192000" cy="38796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i-FI"/>
          </a:p>
        </p:txBody>
      </p:sp>
      <p:pic>
        <p:nvPicPr>
          <p:cNvPr id="12" name="Kuva 11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05C49B9F-25DE-6141-9DA3-DE04A8521A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99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| Picture and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uvan paikkamerkki 4">
            <a:extLst>
              <a:ext uri="{FF2B5EF4-FFF2-40B4-BE49-F238E27FC236}">
                <a16:creationId xmlns:a16="http://schemas.microsoft.com/office/drawing/2014/main" id="{07054270-04AF-5B45-90A5-7758E8027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  <a:lumOff val="2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B5121B37-9D23-8B4D-BA4A-4F4960F1D8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8A9A2C1-A622-EB4F-8F54-DFD4B94609C4}"/>
              </a:ext>
            </a:extLst>
          </p:cNvPr>
          <p:cNvSpPr txBox="1"/>
          <p:nvPr userDrawn="1"/>
        </p:nvSpPr>
        <p:spPr>
          <a:xfrm>
            <a:off x="1007722" y="-534567"/>
            <a:ext cx="4576082" cy="78483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i-FI"/>
              <a:t>x</a:t>
            </a:r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</p:txBody>
      </p:sp>
      <p:sp>
        <p:nvSpPr>
          <p:cNvPr id="15" name="Kuvan paikkamerkki 14">
            <a:extLst>
              <a:ext uri="{FF2B5EF4-FFF2-40B4-BE49-F238E27FC236}">
                <a16:creationId xmlns:a16="http://schemas.microsoft.com/office/drawing/2014/main" id="{9518384A-8F93-0842-81E2-3B5FF05AB7E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8629" y="-650753"/>
            <a:ext cx="4575175" cy="796448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6454E-6A45-1F4A-8546-DE798F7793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644" y="2681586"/>
            <a:ext cx="3932237" cy="3893520"/>
          </a:xfrm>
        </p:spPr>
        <p:txBody>
          <a:bodyPr/>
          <a:lstStyle>
            <a:lvl1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/>
            </a:lvl1pPr>
            <a:lvl2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buFontTx/>
              <a:buBlip>
                <a:blip r:embed="rId3"/>
              </a:buBlip>
              <a:defRPr/>
            </a:lvl2pPr>
            <a:lvl3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/>
            </a:lvl3pPr>
            <a:lvl4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/>
            </a:lvl4pPr>
            <a:lvl5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aa-ET"/>
          </a:p>
        </p:txBody>
      </p:sp>
      <p:sp>
        <p:nvSpPr>
          <p:cNvPr id="9" name="Otsikko 1">
            <a:extLst>
              <a:ext uri="{FF2B5EF4-FFF2-40B4-BE49-F238E27FC236}">
                <a16:creationId xmlns:a16="http://schemas.microsoft.com/office/drawing/2014/main" id="{22617806-3C20-7241-A1A8-0C9D287E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645" y="1296545"/>
            <a:ext cx="4088003" cy="1250171"/>
          </a:xfrm>
        </p:spPr>
        <p:txBody>
          <a:bodyPr wrap="square" anchor="t">
            <a:normAutofit/>
          </a:bodyPr>
          <a:lstStyle>
            <a:lvl1pPr>
              <a:lnSpc>
                <a:spcPts val="34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9C9018A7-9E9D-1A41-98CA-83FFF10F0421}"/>
              </a:ext>
            </a:extLst>
          </p:cNvPr>
          <p:cNvSpPr/>
          <p:nvPr userDrawn="1"/>
        </p:nvSpPr>
        <p:spPr>
          <a:xfrm>
            <a:off x="1447383" y="1023438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41911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| Comparison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FA5CAA61-E2CD-E94C-870F-44414EBD3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1928" y="2525700"/>
            <a:ext cx="5157787" cy="594741"/>
          </a:xfrm>
        </p:spPr>
        <p:txBody>
          <a:bodyPr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EB66A7-9004-2C43-B043-23E24911551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7100" y="3300096"/>
            <a:ext cx="5157786" cy="3073203"/>
          </a:xfrm>
        </p:spPr>
        <p:txBody>
          <a:bodyPr/>
          <a:lstStyle>
            <a:lvl1pPr>
              <a:lnSpc>
                <a:spcPts val="2200"/>
              </a:lnSpc>
              <a:defRPr/>
            </a:lvl1pPr>
            <a:lvl2pPr>
              <a:lnSpc>
                <a:spcPts val="1900"/>
              </a:lnSpc>
              <a:buFontTx/>
              <a:buBlip>
                <a:blip r:embed="rId2"/>
              </a:buBlip>
              <a:defRPr/>
            </a:lvl2pPr>
            <a:lvl3pPr>
              <a:lnSpc>
                <a:spcPts val="1600"/>
              </a:lnSpc>
              <a:defRPr/>
            </a:lvl3pPr>
            <a:lvl4pPr>
              <a:lnSpc>
                <a:spcPts val="1600"/>
              </a:lnSpc>
              <a:defRPr/>
            </a:lvl4pPr>
            <a:lvl5pPr>
              <a:lnSpc>
                <a:spcPts val="1600"/>
              </a:lnSpc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aa-ET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D34A219-A206-1C4C-8D8A-C844E11777A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1929" y="3300096"/>
            <a:ext cx="5157786" cy="3073203"/>
          </a:xfrm>
        </p:spPr>
        <p:txBody>
          <a:bodyPr/>
          <a:lstStyle>
            <a:lvl2pPr>
              <a:buFontTx/>
              <a:buBlip>
                <a:blip r:embed="rId2"/>
              </a:buBlip>
              <a:defRPr/>
            </a:lvl2pPr>
            <a:lvl3pPr>
              <a:lnSpc>
                <a:spcPts val="1600"/>
              </a:lnSpc>
              <a:defRPr/>
            </a:lvl3pPr>
            <a:lvl4pPr>
              <a:lnSpc>
                <a:spcPts val="1600"/>
              </a:lnSpc>
              <a:defRPr/>
            </a:lvl4pPr>
            <a:lvl5pPr>
              <a:lnSpc>
                <a:spcPts val="1600"/>
              </a:lnSpc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      </a:t>
            </a:r>
            <a:endParaRPr lang="aa-ET"/>
          </a:p>
        </p:txBody>
      </p:sp>
      <p:sp>
        <p:nvSpPr>
          <p:cNvPr id="9" name="Tekstin paikkamerkki 4">
            <a:extLst>
              <a:ext uri="{FF2B5EF4-FFF2-40B4-BE49-F238E27FC236}">
                <a16:creationId xmlns:a16="http://schemas.microsoft.com/office/drawing/2014/main" id="{E9934A8A-1DCB-B54A-98E2-68889477C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10" name="Otsikko 6">
            <a:extLst>
              <a:ext uri="{FF2B5EF4-FFF2-40B4-BE49-F238E27FC236}">
                <a16:creationId xmlns:a16="http://schemas.microsoft.com/office/drawing/2014/main" id="{F9655337-6CD1-7D4B-96D4-FFCD0C27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884955"/>
            <a:ext cx="10515600" cy="468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12" name="Tekstin paikkamerkki 2">
            <a:extLst>
              <a:ext uri="{FF2B5EF4-FFF2-40B4-BE49-F238E27FC236}">
                <a16:creationId xmlns:a16="http://schemas.microsoft.com/office/drawing/2014/main" id="{0F71078E-2CBB-3F4E-ADBC-9012E22855F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97031" y="2525700"/>
            <a:ext cx="5157787" cy="594741"/>
          </a:xfrm>
        </p:spPr>
        <p:txBody>
          <a:bodyPr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403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2 - Always the 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 descr="Kuva, joka sisältää kohteen kasvi, lehti, saniainen, vihreä&#10;&#10;Kuvaus luotu automaattisesti">
            <a:extLst>
              <a:ext uri="{FF2B5EF4-FFF2-40B4-BE49-F238E27FC236}">
                <a16:creationId xmlns:a16="http://schemas.microsoft.com/office/drawing/2014/main" id="{5AF51AB2-74BE-7D47-927D-E452C462F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984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|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F3D9319-FEA8-D849-A58C-CF7B7D36AEDC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896938" y="2519271"/>
            <a:ext cx="10515600" cy="3998408"/>
          </a:xfrm>
        </p:spPr>
        <p:txBody>
          <a:bodyPr/>
          <a:lstStyle/>
          <a:p>
            <a:r>
              <a:rPr lang="en-US"/>
              <a:t>Click icon to add table</a:t>
            </a:r>
            <a:endParaRPr lang="aa-ET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31A360B1-D50F-864F-876F-88CAEAE1B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8" name="Suorakulmio 7">
            <a:extLst>
              <a:ext uri="{FF2B5EF4-FFF2-40B4-BE49-F238E27FC236}">
                <a16:creationId xmlns:a16="http://schemas.microsoft.com/office/drawing/2014/main" id="{33DD6130-A819-7745-A126-85B07EFDD593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Tekstin paikkamerkki 4">
            <a:extLst>
              <a:ext uri="{FF2B5EF4-FFF2-40B4-BE49-F238E27FC236}">
                <a16:creationId xmlns:a16="http://schemas.microsoft.com/office/drawing/2014/main" id="{8A7D4283-E5BA-A741-810C-A5A2A1A529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3770122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|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350"/>
            <a:ext cx="12192000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6F759D64-1364-9B4A-913B-9AD87899EF31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896938" y="2519270"/>
            <a:ext cx="10515600" cy="3972985"/>
          </a:xfrm>
        </p:spPr>
        <p:txBody>
          <a:bodyPr/>
          <a:lstStyle/>
          <a:p>
            <a:r>
              <a:rPr lang="en-US"/>
              <a:t>Click icon to add chart</a:t>
            </a:r>
            <a:endParaRPr lang="aa-ET"/>
          </a:p>
        </p:txBody>
      </p:sp>
      <p:sp>
        <p:nvSpPr>
          <p:cNvPr id="9" name="Tekstin paikkamerkki 4">
            <a:extLst>
              <a:ext uri="{FF2B5EF4-FFF2-40B4-BE49-F238E27FC236}">
                <a16:creationId xmlns:a16="http://schemas.microsoft.com/office/drawing/2014/main" id="{3FB4F49D-00F0-BE43-89D8-EA3AD63BB7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5369AEDD-C7EF-CF45-93A6-0F16CAC369EA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640757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9ED62816-BB75-CA4E-BC70-2AFA647A1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44B395A-A297-7446-8E8C-77CD1BB561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93DCAEA1-E78D-5649-A1EB-C7DDE29E16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321" y="1754884"/>
            <a:ext cx="869383" cy="711313"/>
          </a:xfrm>
          <a:prstGeom prst="rect">
            <a:avLst/>
          </a:prstGeom>
        </p:spPr>
      </p:pic>
      <p:sp>
        <p:nvSpPr>
          <p:cNvPr id="9" name="Tekstin paikkamerkki 10">
            <a:extLst>
              <a:ext uri="{FF2B5EF4-FFF2-40B4-BE49-F238E27FC236}">
                <a16:creationId xmlns:a16="http://schemas.microsoft.com/office/drawing/2014/main" id="{92F8974B-6345-3347-8050-607169C22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2321" y="2906204"/>
            <a:ext cx="6111621" cy="1085223"/>
          </a:xfrm>
        </p:spPr>
        <p:txBody>
          <a:bodyPr tIns="10800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kstin paikkamerkki 10">
            <a:extLst>
              <a:ext uri="{FF2B5EF4-FFF2-40B4-BE49-F238E27FC236}">
                <a16:creationId xmlns:a16="http://schemas.microsoft.com/office/drawing/2014/main" id="{28374634-A5A3-5241-944D-B72B978EC1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2321" y="4160128"/>
            <a:ext cx="6111621" cy="1085223"/>
          </a:xfrm>
        </p:spPr>
        <p:txBody>
          <a:bodyPr tIns="10800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943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9ED62816-BB75-CA4E-BC70-2AFA647A1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44B395A-A297-7446-8E8C-77CD1BB561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93DCAEA1-E78D-5649-A1EB-C7DDE29E16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175" y="2586777"/>
            <a:ext cx="869383" cy="711313"/>
          </a:xfrm>
          <a:prstGeom prst="rect">
            <a:avLst/>
          </a:prstGeom>
        </p:spPr>
      </p:pic>
      <p:sp>
        <p:nvSpPr>
          <p:cNvPr id="14" name="Tekstiruutu 13">
            <a:extLst>
              <a:ext uri="{FF2B5EF4-FFF2-40B4-BE49-F238E27FC236}">
                <a16:creationId xmlns:a16="http://schemas.microsoft.com/office/drawing/2014/main" id="{77E1C3E8-BDE9-6A49-85BA-550376CCB48B}"/>
              </a:ext>
            </a:extLst>
          </p:cNvPr>
          <p:cNvSpPr txBox="1"/>
          <p:nvPr userDrawn="1"/>
        </p:nvSpPr>
        <p:spPr>
          <a:xfrm>
            <a:off x="1019175" y="4592791"/>
            <a:ext cx="4815840" cy="268793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endParaRPr lang="fi-FI" sz="1500" baseline="0"/>
          </a:p>
        </p:txBody>
      </p:sp>
      <p:sp>
        <p:nvSpPr>
          <p:cNvPr id="9" name="Tekstin paikkamerkki 10">
            <a:extLst>
              <a:ext uri="{FF2B5EF4-FFF2-40B4-BE49-F238E27FC236}">
                <a16:creationId xmlns:a16="http://schemas.microsoft.com/office/drawing/2014/main" id="{92F8974B-6345-3347-8050-607169C22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2321" y="3298090"/>
            <a:ext cx="6111621" cy="1085223"/>
          </a:xfrm>
        </p:spPr>
        <p:txBody>
          <a:bodyPr tIns="10800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kstin paikkamerkki 10">
            <a:extLst>
              <a:ext uri="{FF2B5EF4-FFF2-40B4-BE49-F238E27FC236}">
                <a16:creationId xmlns:a16="http://schemas.microsoft.com/office/drawing/2014/main" id="{84911E18-B2A8-B54D-A3A9-A88F62AFA8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2320" y="4535433"/>
            <a:ext cx="6111621" cy="1085223"/>
          </a:xfrm>
        </p:spPr>
        <p:txBody>
          <a:bodyPr tIns="10800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25101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 1">
            <a:extLst>
              <a:ext uri="{FF2B5EF4-FFF2-40B4-BE49-F238E27FC236}">
                <a16:creationId xmlns:a16="http://schemas.microsoft.com/office/drawing/2014/main" id="{DFC70F94-D09E-9A4A-8A5F-233A18DB91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937292"/>
            <a:ext cx="10515600" cy="468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31A360B1-D50F-864F-876F-88CAEAE1B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8" name="Suorakulmio 7">
            <a:extLst>
              <a:ext uri="{FF2B5EF4-FFF2-40B4-BE49-F238E27FC236}">
                <a16:creationId xmlns:a16="http://schemas.microsoft.com/office/drawing/2014/main" id="{33DD6130-A819-7745-A126-85B07EFDD593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30ECF65-C4EB-314E-82BD-F1ED13FE05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26" y="1931803"/>
            <a:ext cx="9710105" cy="4240243"/>
          </a:xfrm>
        </p:spPr>
        <p:txBody>
          <a:bodyPr/>
          <a:lstStyle>
            <a:lvl2pPr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aa-ET"/>
          </a:p>
        </p:txBody>
      </p:sp>
      <p:sp>
        <p:nvSpPr>
          <p:cNvPr id="10" name="Tekstin paikkamerkki 4">
            <a:extLst>
              <a:ext uri="{FF2B5EF4-FFF2-40B4-BE49-F238E27FC236}">
                <a16:creationId xmlns:a16="http://schemas.microsoft.com/office/drawing/2014/main" id="{F29FA346-9324-564F-B194-A7381C2EA9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2804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Presentation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orakulmio 9">
            <a:extLst>
              <a:ext uri="{FF2B5EF4-FFF2-40B4-BE49-F238E27FC236}">
                <a16:creationId xmlns:a16="http://schemas.microsoft.com/office/drawing/2014/main" id="{9CB2207C-EFA6-2D47-BF45-360B454205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0" name="Kuva 19">
            <a:extLst>
              <a:ext uri="{FF2B5EF4-FFF2-40B4-BE49-F238E27FC236}">
                <a16:creationId xmlns:a16="http://schemas.microsoft.com/office/drawing/2014/main" id="{FB7551AB-D8DF-3A46-98D7-FD00A24F36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4" y="6350"/>
            <a:ext cx="12180711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7916" y="3429000"/>
            <a:ext cx="7201941" cy="589946"/>
          </a:xfrm>
        </p:spPr>
        <p:txBody>
          <a:bodyPr wrap="none" anchor="t">
            <a:noAutofit/>
          </a:bodyPr>
          <a:lstStyle>
            <a:lvl1pPr>
              <a:defRPr/>
            </a:lvl1pPr>
          </a:lstStyle>
          <a:p>
            <a:r>
              <a:rPr lang="fi-FI" dirty="0" err="1"/>
              <a:t>presentation</a:t>
            </a:r>
            <a:r>
              <a:rPr lang="fi-FI" dirty="0"/>
              <a:t> </a:t>
            </a:r>
            <a:r>
              <a:rPr lang="fi-FI" dirty="0" err="1"/>
              <a:t>name</a:t>
            </a:r>
            <a:endParaRPr lang="fi-FI" dirty="0"/>
          </a:p>
        </p:txBody>
      </p:sp>
      <p:sp>
        <p:nvSpPr>
          <p:cNvPr id="11" name="Tekstin paikkamerkki 10">
            <a:extLst>
              <a:ext uri="{FF2B5EF4-FFF2-40B4-BE49-F238E27FC236}">
                <a16:creationId xmlns:a16="http://schemas.microsoft.com/office/drawing/2014/main" id="{4CAE96DE-E366-FC45-AAE3-280E40FB56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916" y="4018946"/>
            <a:ext cx="7201941" cy="857854"/>
          </a:xfrm>
        </p:spPr>
        <p:txBody>
          <a:bodyPr lIns="108000"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fi-FI" dirty="0" err="1"/>
              <a:t>Subtitle</a:t>
            </a:r>
            <a:endParaRPr lang="fi-FI" dirty="0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AC66544D-4E64-CA46-BFF3-E88D268B3E35}"/>
              </a:ext>
            </a:extLst>
          </p:cNvPr>
          <p:cNvSpPr/>
          <p:nvPr userDrawn="1"/>
        </p:nvSpPr>
        <p:spPr>
          <a:xfrm>
            <a:off x="1019175" y="3117038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Tekstin paikkamerkki 10">
            <a:extLst>
              <a:ext uri="{FF2B5EF4-FFF2-40B4-BE49-F238E27FC236}">
                <a16:creationId xmlns:a16="http://schemas.microsoft.com/office/drawing/2014/main" id="{FF492EFE-5B1E-104C-841C-28BAEC6E4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7916" y="4999968"/>
            <a:ext cx="7201941" cy="985894"/>
          </a:xfrm>
        </p:spPr>
        <p:txBody>
          <a:bodyPr lIns="108000">
            <a:normAutofit/>
          </a:bodyPr>
          <a:lstStyle>
            <a:lvl1pPr marL="0" indent="0">
              <a:lnSpc>
                <a:spcPct val="110000"/>
              </a:lnSpc>
              <a:spcBef>
                <a:spcPts val="400"/>
              </a:spcBef>
              <a:buNone/>
              <a:defRPr sz="1400" b="0" i="0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fi-FI" dirty="0" err="1"/>
              <a:t>Name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| </a:t>
            </a:r>
            <a:r>
              <a:rPr lang="fi-FI" dirty="0" err="1"/>
              <a:t>Organisation</a:t>
            </a:r>
            <a:endParaRPr lang="fi-FI" dirty="0"/>
          </a:p>
          <a:p>
            <a:pPr lvl="0"/>
            <a:r>
              <a:rPr lang="fi-FI" dirty="0" err="1"/>
              <a:t>Contact</a:t>
            </a:r>
            <a:endParaRPr lang="fi-FI" dirty="0"/>
          </a:p>
        </p:txBody>
      </p:sp>
      <p:sp>
        <p:nvSpPr>
          <p:cNvPr id="16" name="Tekstin paikkamerkki 10">
            <a:extLst>
              <a:ext uri="{FF2B5EF4-FFF2-40B4-BE49-F238E27FC236}">
                <a16:creationId xmlns:a16="http://schemas.microsoft.com/office/drawing/2014/main" id="{037F49E4-C5C8-A341-BDE0-42D68A3DB7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9988" y="3083246"/>
            <a:ext cx="6469869" cy="222586"/>
          </a:xfrm>
        </p:spPr>
        <p:txBody>
          <a:bodyPr wrap="none" lIns="0" bIns="0" anchor="ctr" anchorCtr="0">
            <a:noAutofit/>
          </a:bodyPr>
          <a:lstStyle>
            <a:lvl1pPr marL="0" indent="0">
              <a:lnSpc>
                <a:spcPts val="1000"/>
              </a:lnSpc>
              <a:buNone/>
              <a:defRPr sz="1400" b="0" i="0" cap="all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fi-FI" dirty="0" err="1"/>
              <a:t>event</a:t>
            </a:r>
            <a:r>
              <a:rPr lang="fi-FI" dirty="0"/>
              <a:t> and </a:t>
            </a:r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18" name="Kuvan paikkamerkki 2">
            <a:extLst>
              <a:ext uri="{FF2B5EF4-FFF2-40B4-BE49-F238E27FC236}">
                <a16:creationId xmlns:a16="http://schemas.microsoft.com/office/drawing/2014/main" id="{1D1A91F1-B34F-4D49-9F7E-2973B78444F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550210" y="2715859"/>
            <a:ext cx="2265265" cy="224802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pic>
        <p:nvPicPr>
          <p:cNvPr id="21" name="Kuva 2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1859B885-88F6-5A47-9493-9524266A95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799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Fern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056A9-0314-3442-AA1C-39475A47F4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26" y="2524139"/>
            <a:ext cx="9710105" cy="3647907"/>
          </a:xfrm>
        </p:spPr>
        <p:txBody>
          <a:bodyPr/>
          <a:lstStyle>
            <a:lvl1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/>
            </a:lvl1pPr>
            <a:lvl2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aa-ET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FB30781-A796-6C4B-A55C-D91DF41A53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545263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Juniper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4" y="-525"/>
            <a:ext cx="12180711" cy="6851650"/>
          </a:xfrm>
          <a:prstGeom prst="rect">
            <a:avLst/>
          </a:prstGeom>
        </p:spPr>
      </p:pic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ED8EEE9-FB68-F644-AF1D-0068CA9BD3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26" y="2524139"/>
            <a:ext cx="9710105" cy="3647907"/>
          </a:xfrm>
        </p:spPr>
        <p:txBody>
          <a:bodyPr/>
          <a:lstStyle>
            <a:lvl1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/>
            </a:lvl1pPr>
            <a:lvl2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aa-ET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4FCF93DC-8848-8040-9282-4B5CDC0BC008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Otsikko 6">
            <a:extLst>
              <a:ext uri="{FF2B5EF4-FFF2-40B4-BE49-F238E27FC236}">
                <a16:creationId xmlns:a16="http://schemas.microsoft.com/office/drawing/2014/main" id="{A849F34E-383D-3745-A07D-12E70045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862379"/>
            <a:ext cx="10515600" cy="468479"/>
          </a:xfrm>
        </p:spPr>
        <p:txBody>
          <a:bodyPr/>
          <a:lstStyle/>
          <a:p>
            <a:endParaRPr lang="fi-FI" dirty="0"/>
          </a:p>
        </p:txBody>
      </p:sp>
      <p:sp>
        <p:nvSpPr>
          <p:cNvPr id="17" name="Tekstin paikkamerkki 4">
            <a:extLst>
              <a:ext uri="{FF2B5EF4-FFF2-40B4-BE49-F238E27FC236}">
                <a16:creationId xmlns:a16="http://schemas.microsoft.com/office/drawing/2014/main" id="{8C562E02-7388-9941-9E04-CFE002D4AA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9742764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Dew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4" y="-1145"/>
            <a:ext cx="12180711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C23EAA9-3958-9D4F-A785-F6DC001DAB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26" y="2524139"/>
            <a:ext cx="9710105" cy="3647907"/>
          </a:xfrm>
        </p:spPr>
        <p:txBody>
          <a:bodyPr/>
          <a:lstStyle>
            <a:lvl1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/>
            </a:lvl1pPr>
            <a:lvl2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aa-ET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A22A9075-60CC-6947-8D52-D6E39BBCDD5F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Tekstin paikkamerkki 4">
            <a:extLst>
              <a:ext uri="{FF2B5EF4-FFF2-40B4-BE49-F238E27FC236}">
                <a16:creationId xmlns:a16="http://schemas.microsoft.com/office/drawing/2014/main" id="{EFE45AE6-2AD0-8B4E-9B98-278D7F3D05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7778161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Pine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0046" y="6350"/>
            <a:ext cx="12180711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lnSpc>
                <a:spcPct val="90000"/>
              </a:lnSpc>
              <a:defRPr/>
            </a:lvl1pPr>
          </a:lstStyle>
          <a:p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0A766A0-DAD7-444C-935F-55B956277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26" y="2524139"/>
            <a:ext cx="9710105" cy="3647907"/>
          </a:xfrm>
        </p:spPr>
        <p:txBody>
          <a:bodyPr/>
          <a:lstStyle>
            <a:lvl1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/>
            </a:lvl1pPr>
            <a:lvl2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aa-ET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57E677A3-1FEF-FA4F-9C7F-5CEACED584E1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Tekstin paikkamerkki 4">
            <a:extLst>
              <a:ext uri="{FF2B5EF4-FFF2-40B4-BE49-F238E27FC236}">
                <a16:creationId xmlns:a16="http://schemas.microsoft.com/office/drawing/2014/main" id="{EDEDD7C4-8F5E-3249-A331-6B5FA78D17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1226793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| Presentation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Kuva 19">
            <a:extLst>
              <a:ext uri="{FF2B5EF4-FFF2-40B4-BE49-F238E27FC236}">
                <a16:creationId xmlns:a16="http://schemas.microsoft.com/office/drawing/2014/main" id="{FB7551AB-D8DF-3A46-98D7-FD00A24F36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350"/>
            <a:ext cx="12192000" cy="6851650"/>
          </a:xfrm>
          <a:prstGeom prst="rect">
            <a:avLst/>
          </a:prstGeom>
        </p:spPr>
      </p:pic>
      <p:pic>
        <p:nvPicPr>
          <p:cNvPr id="21" name="Kuva 2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1859B885-88F6-5A47-9493-9524266A95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10" name="Otsikko 6">
            <a:extLst>
              <a:ext uri="{FF2B5EF4-FFF2-40B4-BE49-F238E27FC236}">
                <a16:creationId xmlns:a16="http://schemas.microsoft.com/office/drawing/2014/main" id="{DDBC42E4-2952-2C45-AC2F-468D76CEB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316" y="3566160"/>
            <a:ext cx="7201941" cy="589946"/>
          </a:xfrm>
        </p:spPr>
        <p:txBody>
          <a:bodyPr wrap="none" anchor="t"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fi-FI" dirty="0" err="1"/>
              <a:t>presentation</a:t>
            </a:r>
            <a:r>
              <a:rPr lang="fi-FI" dirty="0"/>
              <a:t> </a:t>
            </a:r>
            <a:r>
              <a:rPr lang="fi-FI" dirty="0" err="1"/>
              <a:t>name</a:t>
            </a:r>
            <a:endParaRPr lang="fi-FI" dirty="0"/>
          </a:p>
        </p:txBody>
      </p:sp>
      <p:sp>
        <p:nvSpPr>
          <p:cNvPr id="12" name="Tekstin paikkamerkki 10">
            <a:extLst>
              <a:ext uri="{FF2B5EF4-FFF2-40B4-BE49-F238E27FC236}">
                <a16:creationId xmlns:a16="http://schemas.microsoft.com/office/drawing/2014/main" id="{7C0920C6-BEA8-6B41-972B-D5A64BFFB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0316" y="4171346"/>
            <a:ext cx="7201941" cy="857854"/>
          </a:xfrm>
          <a:prstGeom prst="rect">
            <a:avLst/>
          </a:prstGeom>
        </p:spPr>
        <p:txBody>
          <a:bodyPr lIns="108000" anchor="ctr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  <a:defRPr sz="1800" baseline="0"/>
            </a:lvl1pPr>
          </a:lstStyle>
          <a:p>
            <a:pPr lvl="0"/>
            <a:r>
              <a:rPr lang="fi-FI" dirty="0" err="1"/>
              <a:t>Subtitle</a:t>
            </a:r>
            <a:endParaRPr lang="fi-FI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A4919261-4A00-6A43-BB86-09C584DF13DB}"/>
              </a:ext>
            </a:extLst>
          </p:cNvPr>
          <p:cNvSpPr/>
          <p:nvPr userDrawn="1"/>
        </p:nvSpPr>
        <p:spPr>
          <a:xfrm>
            <a:off x="1171575" y="3269438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Tekstin paikkamerkki 10">
            <a:extLst>
              <a:ext uri="{FF2B5EF4-FFF2-40B4-BE49-F238E27FC236}">
                <a16:creationId xmlns:a16="http://schemas.microsoft.com/office/drawing/2014/main" id="{653B86EC-0A5C-4D47-8412-3014245009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0316" y="5152368"/>
            <a:ext cx="7201941" cy="985894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indent="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sz="1400" b="0" i="0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fi-FI" dirty="0" err="1"/>
              <a:t>Name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| </a:t>
            </a:r>
            <a:r>
              <a:rPr lang="fi-FI" dirty="0" err="1"/>
              <a:t>Organisation</a:t>
            </a:r>
            <a:endParaRPr lang="fi-FI" dirty="0"/>
          </a:p>
          <a:p>
            <a:pPr lvl="0"/>
            <a:r>
              <a:rPr lang="fi-FI" dirty="0" err="1"/>
              <a:t>Contact</a:t>
            </a:r>
            <a:endParaRPr lang="fi-FI" dirty="0"/>
          </a:p>
        </p:txBody>
      </p:sp>
      <p:sp>
        <p:nvSpPr>
          <p:cNvPr id="19" name="Tekstin paikkamerkki 10">
            <a:extLst>
              <a:ext uri="{FF2B5EF4-FFF2-40B4-BE49-F238E27FC236}">
                <a16:creationId xmlns:a16="http://schemas.microsoft.com/office/drawing/2014/main" id="{D7A0A48E-3C2F-8B4A-835C-7D17A4ADD2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2388" y="3234566"/>
            <a:ext cx="6469869" cy="176956"/>
          </a:xfrm>
          <a:prstGeom prst="rect">
            <a:avLst/>
          </a:prstGeom>
        </p:spPr>
        <p:txBody>
          <a:bodyPr wrap="none" lIns="0" bIns="0" anchor="b" anchorCtr="0">
            <a:noAutofit/>
          </a:bodyPr>
          <a:lstStyle>
            <a:lvl1pPr marL="0" indent="0">
              <a:lnSpc>
                <a:spcPts val="1000"/>
              </a:lnSpc>
              <a:buNone/>
              <a:defRPr sz="1400" b="0" i="0" cap="all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fi-FI" dirty="0" err="1"/>
              <a:t>event</a:t>
            </a:r>
            <a:r>
              <a:rPr lang="fi-FI" dirty="0"/>
              <a:t> and </a:t>
            </a:r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Kuvan paikkamerkki 2">
            <a:extLst>
              <a:ext uri="{FF2B5EF4-FFF2-40B4-BE49-F238E27FC236}">
                <a16:creationId xmlns:a16="http://schemas.microsoft.com/office/drawing/2014/main" id="{245F8B55-5CEB-7F47-93BC-43BB75EA654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702610" y="2868259"/>
            <a:ext cx="2265265" cy="224802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039447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Cowberry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4" y="-2095"/>
            <a:ext cx="12180711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EB9318D-5A03-6842-9412-840709EDD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26" y="2524139"/>
            <a:ext cx="9710105" cy="3647907"/>
          </a:xfrm>
        </p:spPr>
        <p:txBody>
          <a:bodyPr/>
          <a:lstStyle>
            <a:lvl1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aa-ET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90A353E2-47CB-844F-A71B-FFF8B9893EC2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Tekstin paikkamerkki 4">
            <a:extLst>
              <a:ext uri="{FF2B5EF4-FFF2-40B4-BE49-F238E27FC236}">
                <a16:creationId xmlns:a16="http://schemas.microsoft.com/office/drawing/2014/main" id="{ACFC3D9C-27AC-CC4A-BABE-7FAF78196A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8068329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F606E8D0-75C8-5947-A0F1-13D6CE501EF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F863E617-64D6-EC40-9329-D969D96E9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769" y="4733751"/>
            <a:ext cx="10377391" cy="712615"/>
          </a:xfrm>
        </p:spPr>
        <p:txBody>
          <a:bodyPr wrap="none" anchor="t" anchorCtr="0">
            <a:noAutofit/>
          </a:bodyPr>
          <a:lstStyle>
            <a:lvl1pPr algn="l">
              <a:defRPr sz="6000"/>
            </a:lvl1pPr>
          </a:lstStyle>
          <a:p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D0C07929-F6C2-BC40-BF90-D0A792EC8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426" y="5565645"/>
            <a:ext cx="10344734" cy="413908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fi-FI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43F0461C-FF74-D546-959D-DC63A29E5E38}"/>
              </a:ext>
            </a:extLst>
          </p:cNvPr>
          <p:cNvSpPr/>
          <p:nvPr userDrawn="1"/>
        </p:nvSpPr>
        <p:spPr>
          <a:xfrm>
            <a:off x="1012406" y="4454656"/>
            <a:ext cx="654118" cy="146304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Kuvan paikkamerkki 2">
            <a:extLst>
              <a:ext uri="{FF2B5EF4-FFF2-40B4-BE49-F238E27FC236}">
                <a16:creationId xmlns:a16="http://schemas.microsoft.com/office/drawing/2014/main" id="{15B804CA-6A49-3544-9B22-05109DB84DC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0" y="1"/>
            <a:ext cx="12192000" cy="38796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3F490A3D-988A-B048-9837-BD2BE9BFCE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4178" y="270824"/>
            <a:ext cx="1040968" cy="4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98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Picture and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uvan paikkamerkki 4">
            <a:extLst>
              <a:ext uri="{FF2B5EF4-FFF2-40B4-BE49-F238E27FC236}">
                <a16:creationId xmlns:a16="http://schemas.microsoft.com/office/drawing/2014/main" id="{07054270-04AF-5B45-90A5-7758E8027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  <a:lumOff val="2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i-FI"/>
          </a:p>
        </p:txBody>
      </p:sp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B5121B37-9D23-8B4D-BA4A-4F4960F1D8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8A9A2C1-A622-EB4F-8F54-DFD4B94609C4}"/>
              </a:ext>
            </a:extLst>
          </p:cNvPr>
          <p:cNvSpPr txBox="1"/>
          <p:nvPr userDrawn="1"/>
        </p:nvSpPr>
        <p:spPr>
          <a:xfrm>
            <a:off x="1007722" y="-534567"/>
            <a:ext cx="4576082" cy="78483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i-FI">
                <a:solidFill>
                  <a:schemeClr val="bg1"/>
                </a:solidFill>
              </a:rPr>
              <a:t>x</a:t>
            </a: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</p:txBody>
      </p:sp>
      <p:sp>
        <p:nvSpPr>
          <p:cNvPr id="15" name="Kuvan paikkamerkki 14">
            <a:extLst>
              <a:ext uri="{FF2B5EF4-FFF2-40B4-BE49-F238E27FC236}">
                <a16:creationId xmlns:a16="http://schemas.microsoft.com/office/drawing/2014/main" id="{9518384A-8F93-0842-81E2-3B5FF05AB7E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8629" y="-650753"/>
            <a:ext cx="4575175" cy="7964488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x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40B74D8-A141-984B-9BFD-B15D1D656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644" y="2681586"/>
            <a:ext cx="3932237" cy="3893520"/>
          </a:xfrm>
        </p:spPr>
        <p:txBody>
          <a:bodyPr/>
          <a:lstStyle>
            <a:lvl1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aa-ET"/>
          </a:p>
        </p:txBody>
      </p:sp>
      <p:sp>
        <p:nvSpPr>
          <p:cNvPr id="12" name="Otsikko 1">
            <a:extLst>
              <a:ext uri="{FF2B5EF4-FFF2-40B4-BE49-F238E27FC236}">
                <a16:creationId xmlns:a16="http://schemas.microsoft.com/office/drawing/2014/main" id="{EE579F28-5544-1749-9D88-52172033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645" y="1296545"/>
            <a:ext cx="4088003" cy="1250171"/>
          </a:xfrm>
        </p:spPr>
        <p:txBody>
          <a:bodyPr wrap="square" anchor="t">
            <a:normAutofit/>
          </a:bodyPr>
          <a:lstStyle>
            <a:lvl1pPr>
              <a:lnSpc>
                <a:spcPct val="80000"/>
              </a:lnSpc>
              <a:defRPr sz="32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2A28311B-A008-284B-951B-D860D3563C1D}"/>
              </a:ext>
            </a:extLst>
          </p:cNvPr>
          <p:cNvSpPr/>
          <p:nvPr userDrawn="1"/>
        </p:nvSpPr>
        <p:spPr>
          <a:xfrm>
            <a:off x="1447383" y="1023438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727044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Comparison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6">
            <a:extLst>
              <a:ext uri="{FF2B5EF4-FFF2-40B4-BE49-F238E27FC236}">
                <a16:creationId xmlns:a16="http://schemas.microsoft.com/office/drawing/2014/main" id="{F9655337-6CD1-7D4B-96D4-FFCD0C27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862379"/>
            <a:ext cx="10515600" cy="468479"/>
          </a:xfrm>
        </p:spPr>
        <p:txBody>
          <a:bodyPr anchor="t"/>
          <a:lstStyle/>
          <a:p>
            <a:endParaRPr lang="fi-FI" dirty="0"/>
          </a:p>
        </p:txBody>
      </p:sp>
      <p:sp>
        <p:nvSpPr>
          <p:cNvPr id="12" name="Tekstin paikkamerkki 2">
            <a:extLst>
              <a:ext uri="{FF2B5EF4-FFF2-40B4-BE49-F238E27FC236}">
                <a16:creationId xmlns:a16="http://schemas.microsoft.com/office/drawing/2014/main" id="{65D39B04-891C-1C45-9F13-BFB6A5B67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1928" y="2525700"/>
            <a:ext cx="5157787" cy="594741"/>
          </a:xfrm>
        </p:spPr>
        <p:txBody>
          <a:bodyPr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i-FI" dirty="0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AD812CBD-434A-2946-8B0D-EE4BAD4202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7100" y="3300097"/>
            <a:ext cx="5157786" cy="2871950"/>
          </a:xfrm>
        </p:spPr>
        <p:txBody>
          <a:bodyPr/>
          <a:lstStyle>
            <a:lvl1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 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aa-ET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F8618424-CA01-3740-AD98-903A027BA2A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1929" y="3300097"/>
            <a:ext cx="5157786" cy="2871950"/>
          </a:xfrm>
          <a:noFill/>
        </p:spPr>
        <p:txBody>
          <a:bodyPr/>
          <a:lstStyle>
            <a:lvl1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 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      </a:t>
            </a:r>
            <a:endParaRPr lang="aa-ET"/>
          </a:p>
        </p:txBody>
      </p:sp>
      <p:sp>
        <p:nvSpPr>
          <p:cNvPr id="16" name="Tekstin paikkamerkki 2">
            <a:extLst>
              <a:ext uri="{FF2B5EF4-FFF2-40B4-BE49-F238E27FC236}">
                <a16:creationId xmlns:a16="http://schemas.microsoft.com/office/drawing/2014/main" id="{1056DD16-833C-ED40-8A88-EF8BC6C5A0B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97031" y="2525700"/>
            <a:ext cx="5198969" cy="594741"/>
          </a:xfrm>
        </p:spPr>
        <p:txBody>
          <a:bodyPr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i-FI" dirty="0"/>
          </a:p>
        </p:txBody>
      </p:sp>
      <p:sp>
        <p:nvSpPr>
          <p:cNvPr id="8" name="Tekstin paikkamerkki 4">
            <a:extLst>
              <a:ext uri="{FF2B5EF4-FFF2-40B4-BE49-F238E27FC236}">
                <a16:creationId xmlns:a16="http://schemas.microsoft.com/office/drawing/2014/main" id="{D0C73AF9-A6E1-B443-B52E-7BD5A0848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1343023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F3D9319-FEA8-D849-A58C-CF7B7D36AEDC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896938" y="2519271"/>
            <a:ext cx="10515600" cy="3652776"/>
          </a:xfrm>
        </p:spPr>
        <p:txBody>
          <a:bodyPr/>
          <a:lstStyle/>
          <a:p>
            <a:endParaRPr lang="aa-ET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31A360B1-D50F-864F-876F-88CAEAE1B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10" name="Suorakulmio 9">
            <a:extLst>
              <a:ext uri="{FF2B5EF4-FFF2-40B4-BE49-F238E27FC236}">
                <a16:creationId xmlns:a16="http://schemas.microsoft.com/office/drawing/2014/main" id="{BDC6C21A-463D-094A-9D2E-0A166E65544F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Tekstin paikkamerkki 4">
            <a:extLst>
              <a:ext uri="{FF2B5EF4-FFF2-40B4-BE49-F238E27FC236}">
                <a16:creationId xmlns:a16="http://schemas.microsoft.com/office/drawing/2014/main" id="{C9235660-E035-1447-B0F3-DE7754B0A4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403954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4" y="6350"/>
            <a:ext cx="12180711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6F759D64-1364-9B4A-913B-9AD87899EF31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897031" y="2519270"/>
            <a:ext cx="10515600" cy="3652777"/>
          </a:xfrm>
        </p:spPr>
        <p:txBody>
          <a:bodyPr/>
          <a:lstStyle/>
          <a:p>
            <a:endParaRPr lang="aa-ET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7CB3909F-C080-9443-B5A8-3CF5716C3F3C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Tekstin paikkamerkki 4">
            <a:extLst>
              <a:ext uri="{FF2B5EF4-FFF2-40B4-BE49-F238E27FC236}">
                <a16:creationId xmlns:a16="http://schemas.microsoft.com/office/drawing/2014/main" id="{31836AFB-43F4-7A47-98AA-EEC5B90E9F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40261137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 1">
            <a:extLst>
              <a:ext uri="{FF2B5EF4-FFF2-40B4-BE49-F238E27FC236}">
                <a16:creationId xmlns:a16="http://schemas.microsoft.com/office/drawing/2014/main" id="{3185FCE3-B080-FE45-AF69-C3D59F41B7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A20787FC-2D7F-194E-B898-AC078B20DE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4178" y="270824"/>
            <a:ext cx="1040968" cy="458829"/>
          </a:xfrm>
          <a:prstGeom prst="rect">
            <a:avLst/>
          </a:prstGeom>
        </p:spPr>
      </p:pic>
      <p:sp>
        <p:nvSpPr>
          <p:cNvPr id="8" name="Suorakulmio 7">
            <a:extLst>
              <a:ext uri="{FF2B5EF4-FFF2-40B4-BE49-F238E27FC236}">
                <a16:creationId xmlns:a16="http://schemas.microsoft.com/office/drawing/2014/main" id="{96644008-089B-F241-B51A-EA520BB1C3CE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tsikko 6">
            <a:extLst>
              <a:ext uri="{FF2B5EF4-FFF2-40B4-BE49-F238E27FC236}">
                <a16:creationId xmlns:a16="http://schemas.microsoft.com/office/drawing/2014/main" id="{FC835087-F56A-C242-A8CA-7F848F3D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937292"/>
            <a:ext cx="10515600" cy="468479"/>
          </a:xfrm>
        </p:spPr>
        <p:txBody>
          <a:bodyPr/>
          <a:lstStyle/>
          <a:p>
            <a:endParaRPr lang="fi-FI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182F5BE-B730-EB43-B988-7EC6721AD6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26" y="1931803"/>
            <a:ext cx="9710105" cy="42402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aa-ET"/>
          </a:p>
        </p:txBody>
      </p:sp>
      <p:sp>
        <p:nvSpPr>
          <p:cNvPr id="12" name="Tekstin paikkamerkki 4">
            <a:extLst>
              <a:ext uri="{FF2B5EF4-FFF2-40B4-BE49-F238E27FC236}">
                <a16:creationId xmlns:a16="http://schemas.microsoft.com/office/drawing/2014/main" id="{B65B680B-850E-F146-8DA0-975DC07E4F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89203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9ED62816-BB75-CA4E-BC70-2AFA647A1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44B395A-A297-7446-8E8C-77CD1BB561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93DCAEA1-E78D-5649-A1EB-C7DDE29E16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067" y="1233001"/>
            <a:ext cx="869383" cy="711313"/>
          </a:xfrm>
          <a:prstGeom prst="rect">
            <a:avLst/>
          </a:prstGeom>
        </p:spPr>
      </p:pic>
      <p:sp>
        <p:nvSpPr>
          <p:cNvPr id="9" name="Tekstiruutu 13">
            <a:extLst>
              <a:ext uri="{FF2B5EF4-FFF2-40B4-BE49-F238E27FC236}">
                <a16:creationId xmlns:a16="http://schemas.microsoft.com/office/drawing/2014/main" id="{D6BCEB57-A04E-F044-922A-38F9D819B88A}"/>
              </a:ext>
            </a:extLst>
          </p:cNvPr>
          <p:cNvSpPr txBox="1"/>
          <p:nvPr userDrawn="1"/>
        </p:nvSpPr>
        <p:spPr>
          <a:xfrm>
            <a:off x="1447066" y="2291346"/>
            <a:ext cx="5499299" cy="221918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>
              <a:lnSpc>
                <a:spcPts val="2160"/>
              </a:lnSpc>
            </a:pPr>
            <a:r>
              <a:rPr lang="en-GB" sz="18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energy, water and air are life-giving resources for which we at LUT University seek new solutions with our expertise in technology and business.</a:t>
            </a:r>
          </a:p>
          <a:p>
            <a:pPr>
              <a:lnSpc>
                <a:spcPts val="2160"/>
              </a:lnSpc>
            </a:pPr>
            <a:endParaRPr lang="en-GB" sz="18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ts val="2160"/>
              </a:lnSpc>
            </a:pPr>
            <a:r>
              <a:rPr lang="en-GB" sz="18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help society and businesses in their sustainable renewal. Our international community consists of 6500 members. Our campuses are in Lappeenranta and Lahti, Finland.</a:t>
            </a:r>
          </a:p>
        </p:txBody>
      </p:sp>
    </p:spTree>
    <p:extLst>
      <p:ext uri="{BB962C8B-B14F-4D97-AF65-F5344CB8AC3E}">
        <p14:creationId xmlns:p14="http://schemas.microsoft.com/office/powerpoint/2010/main" val="442393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9ED62816-BB75-CA4E-BC70-2AFA647A1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44B395A-A297-7446-8E8C-77CD1BB561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93DCAEA1-E78D-5649-A1EB-C7DDE29E16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175" y="862650"/>
            <a:ext cx="869383" cy="711313"/>
          </a:xfrm>
          <a:prstGeom prst="rect">
            <a:avLst/>
          </a:prstGeom>
        </p:spPr>
      </p:pic>
      <p:sp>
        <p:nvSpPr>
          <p:cNvPr id="6" name="Tekstiruutu 13">
            <a:extLst>
              <a:ext uri="{FF2B5EF4-FFF2-40B4-BE49-F238E27FC236}">
                <a16:creationId xmlns:a16="http://schemas.microsoft.com/office/drawing/2014/main" id="{356E3FCE-4EA8-2447-B93E-D112AFEEDC7F}"/>
              </a:ext>
            </a:extLst>
          </p:cNvPr>
          <p:cNvSpPr txBox="1"/>
          <p:nvPr userDrawn="1"/>
        </p:nvSpPr>
        <p:spPr>
          <a:xfrm>
            <a:off x="1019174" y="1864893"/>
            <a:ext cx="5466149" cy="2422798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>
              <a:lnSpc>
                <a:spcPts val="2160"/>
              </a:lnSpc>
            </a:pPr>
            <a:r>
              <a:rPr lang="en-GB" sz="18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energy, water and air are life-giving resources for which we at LUT University seek new solutions with our expertise in technology and business.</a:t>
            </a:r>
          </a:p>
          <a:p>
            <a:pPr>
              <a:lnSpc>
                <a:spcPts val="2160"/>
              </a:lnSpc>
            </a:pPr>
            <a:endParaRPr lang="en-GB" sz="18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ts val="2160"/>
              </a:lnSpc>
            </a:pPr>
            <a:r>
              <a:rPr lang="en-GB" sz="18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help society and businesses in their sustainable renewal. Our international community consists of 6500 members. Our campuses are in Lappeenranta and Lahti, Finland.</a:t>
            </a:r>
          </a:p>
        </p:txBody>
      </p:sp>
    </p:spTree>
    <p:extLst>
      <p:ext uri="{BB962C8B-B14F-4D97-AF65-F5344CB8AC3E}">
        <p14:creationId xmlns:p14="http://schemas.microsoft.com/office/powerpoint/2010/main" val="45851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rategy - 1.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4ABAA-AB16-B04C-B98E-9E2789583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uva 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43B4AF7-0103-E449-83EA-9FBF51A78C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17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rategy - 2. System Ear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614182-D5C1-E944-9EA0-91716C06A7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uva 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43B4AF7-0103-E449-83EA-9FBF51A78C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6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rategy - 3. Scientific Solu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67412B-1598-9A40-92FC-C9ECFD8C7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uva 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43B4AF7-0103-E449-83EA-9FBF51A78C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7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Strategy - 3. Scientific Solu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EC0C52-5F1A-2B40-8056-3360BCE90C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uva 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43B4AF7-0103-E449-83EA-9FBF51A78C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0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4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uva 13" descr="Kuva, joka sisältää kohteen istuminen, pöytä, kannettava, musta&#10;&#10;Kuvaus luotu automaattisesti">
            <a:extLst>
              <a:ext uri="{FF2B5EF4-FFF2-40B4-BE49-F238E27FC236}">
                <a16:creationId xmlns:a16="http://schemas.microsoft.com/office/drawing/2014/main" id="{146A491B-636F-3E44-8966-7CF5322CBC7B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0" y="-2040"/>
            <a:ext cx="12192000" cy="6851650"/>
          </a:xfrm>
          <a:prstGeom prst="rect">
            <a:avLst/>
          </a:prstGeom>
        </p:spPr>
      </p:pic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7737077E-75BF-2D47-8119-523F6C5BD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860016"/>
            <a:ext cx="10515600" cy="468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fi-FI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E1C5B255-5C87-0C4B-8515-13ADB9718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2525801"/>
            <a:ext cx="9736231" cy="372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FF7931C4-CCCE-1249-9F24-0D4D6E5E1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48D3B-1FF9-624C-8C50-0B4815CF6181}" type="slidenum">
              <a:rPr lang="fi-FI" smtClean="0"/>
              <a:t>‹#›</a:t>
            </a:fld>
            <a:endParaRPr lang="fi-FI"/>
          </a:p>
        </p:txBody>
      </p:sp>
      <p:pic>
        <p:nvPicPr>
          <p:cNvPr id="11" name="Kuva 1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4D7171AA-1D90-B440-8FE9-4E47D7ED058C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8" name="Suorakulmio 7">
            <a:extLst>
              <a:ext uri="{FF2B5EF4-FFF2-40B4-BE49-F238E27FC236}">
                <a16:creationId xmlns:a16="http://schemas.microsoft.com/office/drawing/2014/main" id="{1F321E91-2DA2-C34F-8B08-32A73593A20E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376570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50" r:id="rId3"/>
    <p:sldLayoutId id="2147483654" r:id="rId4"/>
    <p:sldLayoutId id="2147483668" r:id="rId5"/>
    <p:sldLayoutId id="2147483655" r:id="rId6"/>
    <p:sldLayoutId id="2147483672" r:id="rId7"/>
    <p:sldLayoutId id="2147483673" r:id="rId8"/>
    <p:sldLayoutId id="2147483678" r:id="rId9"/>
    <p:sldLayoutId id="2147483674" r:id="rId10"/>
    <p:sldLayoutId id="2147483665" r:id="rId11"/>
    <p:sldLayoutId id="2147483664" r:id="rId12"/>
    <p:sldLayoutId id="2147483711" r:id="rId13"/>
    <p:sldLayoutId id="2147483661" r:id="rId14"/>
    <p:sldLayoutId id="2147483662" r:id="rId15"/>
    <p:sldLayoutId id="2147483714" r:id="rId16"/>
    <p:sldLayoutId id="2147483649" r:id="rId17"/>
    <p:sldLayoutId id="2147483677" r:id="rId18"/>
    <p:sldLayoutId id="2147483681" r:id="rId19"/>
    <p:sldLayoutId id="2147483682" r:id="rId20"/>
    <p:sldLayoutId id="2147483680" r:id="rId21"/>
    <p:sldLayoutId id="2147483666" r:id="rId22"/>
    <p:sldLayoutId id="2147483667" r:id="rId23"/>
    <p:sldLayoutId id="214748367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rgbClr val="23B900"/>
        </a:buClr>
        <a:buSzPct val="100000"/>
        <a:buFontTx/>
        <a:buBlip>
          <a:blip r:embed="rId28"/>
        </a:buBlip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marR="0" indent="-285750" algn="l" defTabSz="914400" rtl="0" eaLnBrk="1" fontAlgn="auto" latinLnBrk="0" hangingPunct="1">
        <a:lnSpc>
          <a:spcPct val="120000"/>
        </a:lnSpc>
        <a:spcBef>
          <a:spcPts val="300"/>
        </a:spcBef>
        <a:spcAft>
          <a:spcPts val="200"/>
        </a:spcAft>
        <a:buClr>
          <a:srgbClr val="23B900"/>
        </a:buClr>
        <a:buSzTx/>
        <a:buFontTx/>
        <a:buBlip>
          <a:blip r:embed="rId29"/>
        </a:buBlip>
        <a:tabLst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200"/>
        </a:spcAft>
        <a:buClr>
          <a:srgbClr val="23B900"/>
        </a:buClr>
        <a:buFont typeface="Wingdings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200"/>
        </a:spcAft>
        <a:buClr>
          <a:srgbClr val="23B900"/>
        </a:buClr>
        <a:buFont typeface="Wingdings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200"/>
        </a:spcAft>
        <a:buClr>
          <a:srgbClr val="23B900"/>
        </a:buClr>
        <a:buFont typeface="Wingdings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orakulmio 8">
            <a:extLst>
              <a:ext uri="{FF2B5EF4-FFF2-40B4-BE49-F238E27FC236}">
                <a16:creationId xmlns:a16="http://schemas.microsoft.com/office/drawing/2014/main" id="{906D5AEE-5AD6-2941-9B3E-8386B803E3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4" name="Kuva 13">
            <a:extLst>
              <a:ext uri="{FF2B5EF4-FFF2-40B4-BE49-F238E27FC236}">
                <a16:creationId xmlns:a16="http://schemas.microsoft.com/office/drawing/2014/main" id="{146A491B-636F-3E44-8966-7CF5322CBC7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5644" y="0"/>
            <a:ext cx="12180711" cy="6851650"/>
          </a:xfrm>
          <a:prstGeom prst="rect">
            <a:avLst/>
          </a:prstGeom>
        </p:spPr>
      </p:pic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7737077E-75BF-2D47-8119-523F6C5BD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861708"/>
            <a:ext cx="10515600" cy="468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fi-FI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E1C5B255-5C87-0C4B-8515-13ADB9718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2525801"/>
            <a:ext cx="9736231" cy="372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fi-FI" dirty="0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FF7931C4-CCCE-1249-9F24-0D4D6E5E1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6748D3B-1FF9-624C-8C50-0B4815CF6181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11" name="Kuva 1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4D7171AA-1D90-B440-8FE9-4E47D7ED058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10" name="Suorakulmio 9">
            <a:extLst>
              <a:ext uri="{FF2B5EF4-FFF2-40B4-BE49-F238E27FC236}">
                <a16:creationId xmlns:a16="http://schemas.microsoft.com/office/drawing/2014/main" id="{E7A73F5A-FFC7-044F-B9BD-07537030E8B5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2684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95" r:id="rId2"/>
    <p:sldLayoutId id="2147483696" r:id="rId3"/>
    <p:sldLayoutId id="2147483697" r:id="rId4"/>
    <p:sldLayoutId id="2147483718" r:id="rId5"/>
    <p:sldLayoutId id="2147483719" r:id="rId6"/>
    <p:sldLayoutId id="2147483700" r:id="rId7"/>
    <p:sldLayoutId id="2147483701" r:id="rId8"/>
    <p:sldLayoutId id="2147483702" r:id="rId9"/>
    <p:sldLayoutId id="2147483705" r:id="rId10"/>
    <p:sldLayoutId id="2147483706" r:id="rId11"/>
    <p:sldLayoutId id="21474837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100"/>
        </a:spcAft>
        <a:buClr>
          <a:srgbClr val="23B900"/>
        </a:buClr>
        <a:buSzPct val="100000"/>
        <a:buFontTx/>
        <a:buBlip>
          <a:blip r:embed="rId16"/>
        </a:buBlip>
        <a:defRPr sz="1800" b="0" i="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457200" marR="0" indent="0" algn="l" defTabSz="914400" rtl="0" eaLnBrk="1" fontAlgn="auto" latinLnBrk="0" hangingPunct="1">
        <a:lnSpc>
          <a:spcPts val="1800"/>
        </a:lnSpc>
        <a:spcBef>
          <a:spcPts val="500"/>
        </a:spcBef>
        <a:spcAft>
          <a:spcPts val="0"/>
        </a:spcAft>
        <a:buClr>
          <a:srgbClr val="23B900"/>
        </a:buClr>
        <a:buSzTx/>
        <a:buFont typeface="Wingdings" pitchFamily="2" charset="2"/>
        <a:buNone/>
        <a:tabLst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1500"/>
        </a:lnSpc>
        <a:spcBef>
          <a:spcPts val="500"/>
        </a:spcBef>
        <a:buClr>
          <a:srgbClr val="23B900"/>
        </a:buClr>
        <a:buFont typeface="Wingdings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900"/>
        </a:buClr>
        <a:buFont typeface="Wingdings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900"/>
        </a:buClr>
        <a:buFont typeface="Wingdings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15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00E1405-97D0-6664-9BA5-1974814FC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258" y="1926021"/>
            <a:ext cx="10515600" cy="655254"/>
          </a:xfrm>
        </p:spPr>
        <p:txBody>
          <a:bodyPr>
            <a:normAutofit/>
          </a:bodyPr>
          <a:lstStyle/>
          <a:p>
            <a:r>
              <a:rPr lang="en-US" sz="3200" spc="-5" dirty="0"/>
              <a:t>Thread</a:t>
            </a:r>
            <a:r>
              <a:rPr lang="en-US" sz="3200" spc="-50" dirty="0"/>
              <a:t> </a:t>
            </a:r>
            <a:r>
              <a:rPr lang="en-US" sz="3200" dirty="0"/>
              <a:t>Vs</a:t>
            </a:r>
            <a:r>
              <a:rPr lang="en-US" sz="3200" spc="-40" dirty="0"/>
              <a:t> </a:t>
            </a:r>
            <a:r>
              <a:rPr lang="en-US" sz="3200" spc="-5" dirty="0"/>
              <a:t>Process</a:t>
            </a:r>
            <a:endParaRPr lang="fi-FI" sz="3200" spc="-5" dirty="0"/>
          </a:p>
        </p:txBody>
      </p:sp>
      <p:sp>
        <p:nvSpPr>
          <p:cNvPr id="5" name="object 3"/>
          <p:cNvSpPr txBox="1"/>
          <p:nvPr/>
        </p:nvSpPr>
        <p:spPr>
          <a:xfrm>
            <a:off x="1382336" y="2764501"/>
            <a:ext cx="9320007" cy="2610073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55600" marR="5080" indent="-342900" algn="just">
              <a:lnSpc>
                <a:spcPts val="2110"/>
              </a:lnSpc>
              <a:spcBef>
                <a:spcPts val="21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processes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typically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independent,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while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exist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subsets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process</a:t>
            </a:r>
            <a:endParaRPr sz="1800" dirty="0">
              <a:latin typeface="Arial MT"/>
              <a:cs typeface="Arial MT"/>
            </a:endParaRPr>
          </a:p>
          <a:p>
            <a:pPr marL="355600" marR="106680" indent="-342900" algn="just">
              <a:lnSpc>
                <a:spcPct val="99400"/>
              </a:lnSpc>
              <a:spcBef>
                <a:spcPts val="79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processes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carry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considerably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information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threads,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whereas multiple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within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share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 state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well as memory and other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resources</a:t>
            </a:r>
            <a:endParaRPr sz="1800" dirty="0">
              <a:latin typeface="Arial MT"/>
              <a:cs typeface="Arial MT"/>
            </a:endParaRPr>
          </a:p>
          <a:p>
            <a:pPr marL="355600" marR="131445" indent="-342900" algn="just">
              <a:lnSpc>
                <a:spcPct val="102200"/>
              </a:lnSpc>
              <a:spcBef>
                <a:spcPts val="69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processes have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separate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 spaces,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whereas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threads share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their address space</a:t>
            </a:r>
            <a:endParaRPr sz="1800" dirty="0">
              <a:latin typeface="Arial MT"/>
              <a:cs typeface="Arial MT"/>
            </a:endParaRPr>
          </a:p>
          <a:p>
            <a:pPr marL="355600" marR="500380" indent="-342900" algn="just">
              <a:lnSpc>
                <a:spcPts val="2110"/>
              </a:lnSpc>
              <a:spcBef>
                <a:spcPts val="83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processes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interact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only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through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system-provided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inter-process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communication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mechanisms</a:t>
            </a:r>
            <a:endParaRPr sz="1800" dirty="0">
              <a:latin typeface="Arial MT"/>
              <a:cs typeface="Arial MT"/>
            </a:endParaRPr>
          </a:p>
          <a:p>
            <a:pPr marL="355600" marR="93980" indent="-342900" algn="just">
              <a:lnSpc>
                <a:spcPct val="101099"/>
              </a:lnSpc>
              <a:spcBef>
                <a:spcPts val="66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context switching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between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threads</a:t>
            </a:r>
            <a:r>
              <a:rPr sz="1800" dirty="0">
                <a:latin typeface="Arial MT"/>
                <a:cs typeface="Arial MT"/>
              </a:rPr>
              <a:t> in</a:t>
            </a:r>
            <a:r>
              <a:rPr sz="1800" spc="-5" dirty="0">
                <a:latin typeface="Arial MT"/>
                <a:cs typeface="Arial MT"/>
              </a:rPr>
              <a:t> 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same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is</a:t>
            </a:r>
            <a:r>
              <a:rPr sz="1800" spc="-5" dirty="0">
                <a:latin typeface="Arial MT"/>
                <a:cs typeface="Arial MT"/>
              </a:rPr>
              <a:t> typically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faster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than context switching between processes.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193847-D7B8-1659-D390-E72B66B9A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4825" y="1544491"/>
            <a:ext cx="9637806" cy="2059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2B8DA8-7006-EF4E-C204-9A27CE057043}"/>
              </a:ext>
            </a:extLst>
          </p:cNvPr>
          <p:cNvSpPr txBox="1"/>
          <p:nvPr/>
        </p:nvSpPr>
        <p:spPr>
          <a:xfrm>
            <a:off x="429706" y="6335494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029019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00E1405-97D0-6664-9BA5-1974814FC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258" y="1926021"/>
            <a:ext cx="10515600" cy="1092734"/>
          </a:xfrm>
        </p:spPr>
        <p:txBody>
          <a:bodyPr>
            <a:normAutofit/>
          </a:bodyPr>
          <a:lstStyle/>
          <a:p>
            <a:r>
              <a:rPr lang="en-US" sz="3200" spc="-5" dirty="0"/>
              <a:t>User</a:t>
            </a:r>
            <a:r>
              <a:rPr lang="en-US" sz="3200" spc="-75" dirty="0"/>
              <a:t> </a:t>
            </a:r>
            <a:r>
              <a:rPr lang="en-US" sz="3200" spc="-5" dirty="0"/>
              <a:t>Threads</a:t>
            </a:r>
            <a:endParaRPr lang="fi-FI" sz="3200"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382346" y="2707832"/>
            <a:ext cx="6610984" cy="205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Thread management done by user-level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threads library</a:t>
            </a:r>
            <a:endParaRPr sz="1800" dirty="0">
              <a:latin typeface="Arial MT"/>
              <a:cs typeface="Arial MT"/>
            </a:endParaRPr>
          </a:p>
          <a:p>
            <a:pPr marL="342900" indent="-342900">
              <a:lnSpc>
                <a:spcPct val="100000"/>
              </a:lnSpc>
              <a:spcBef>
                <a:spcPts val="10"/>
              </a:spcBef>
              <a:buClr>
                <a:srgbClr val="993300"/>
              </a:buClr>
              <a:buFont typeface="Wingdings" panose="05000000000000000000" pitchFamily="2" charset="2"/>
              <a:buChar char="q"/>
            </a:pPr>
            <a:endParaRPr sz="245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Three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primary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libraries:</a:t>
            </a:r>
            <a:endParaRPr sz="1800" dirty="0">
              <a:latin typeface="Arial MT"/>
              <a:cs typeface="Arial MT"/>
            </a:endParaRPr>
          </a:p>
          <a:p>
            <a:pPr marL="819150" lvl="1" indent="-349885">
              <a:lnSpc>
                <a:spcPct val="100000"/>
              </a:lnSpc>
              <a:spcBef>
                <a:spcPts val="840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818515" algn="l"/>
                <a:tab pos="819150" algn="l"/>
              </a:tabLst>
            </a:pPr>
            <a:r>
              <a:rPr sz="1800" spc="-5" dirty="0">
                <a:latin typeface="Arial MT"/>
                <a:cs typeface="Arial MT"/>
              </a:rPr>
              <a:t>POSIX Pthreads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(can also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 provided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library)</a:t>
            </a:r>
            <a:endParaRPr sz="1800" dirty="0">
              <a:latin typeface="Arial MT"/>
              <a:cs typeface="Arial MT"/>
            </a:endParaRPr>
          </a:p>
          <a:p>
            <a:pPr marL="819150" lvl="1" indent="-349885">
              <a:lnSpc>
                <a:spcPct val="100000"/>
              </a:lnSpc>
              <a:spcBef>
                <a:spcPts val="740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818515" algn="l"/>
                <a:tab pos="819150" algn="l"/>
              </a:tabLst>
            </a:pPr>
            <a:r>
              <a:rPr sz="1800" spc="-5" dirty="0">
                <a:latin typeface="Arial MT"/>
                <a:cs typeface="Arial MT"/>
              </a:rPr>
              <a:t>Win32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threads</a:t>
            </a:r>
            <a:endParaRPr sz="1800" dirty="0">
              <a:latin typeface="Arial MT"/>
              <a:cs typeface="Arial MT"/>
            </a:endParaRPr>
          </a:p>
          <a:p>
            <a:pPr marL="819150" lvl="1" indent="-349885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818515" algn="l"/>
                <a:tab pos="819150" algn="l"/>
              </a:tabLst>
            </a:pPr>
            <a:r>
              <a:rPr sz="1800" spc="-5" dirty="0">
                <a:latin typeface="Arial MT"/>
                <a:cs typeface="Arial MT"/>
              </a:rPr>
              <a:t>Java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193847-D7B8-1659-D390-E72B66B9A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4825" y="1544491"/>
            <a:ext cx="9637806" cy="2059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2B8DA8-7006-EF4E-C204-9A27CE057043}"/>
              </a:ext>
            </a:extLst>
          </p:cNvPr>
          <p:cNvSpPr txBox="1"/>
          <p:nvPr/>
        </p:nvSpPr>
        <p:spPr>
          <a:xfrm>
            <a:off x="687286" y="616806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569806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00E1405-97D0-6664-9BA5-1974814FC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258" y="1926021"/>
            <a:ext cx="10515600" cy="1092734"/>
          </a:xfrm>
        </p:spPr>
        <p:txBody>
          <a:bodyPr>
            <a:normAutofit/>
          </a:bodyPr>
          <a:lstStyle/>
          <a:p>
            <a:r>
              <a:rPr lang="en-US" sz="3200" spc="-5" dirty="0"/>
              <a:t>Kernel</a:t>
            </a:r>
            <a:r>
              <a:rPr lang="en-US" sz="3200" spc="-75" dirty="0"/>
              <a:t> </a:t>
            </a:r>
            <a:r>
              <a:rPr lang="en-US" sz="3200" spc="-5" dirty="0"/>
              <a:t>Threads</a:t>
            </a:r>
            <a:endParaRPr lang="fi-FI" sz="3200" spc="-5" dirty="0"/>
          </a:p>
        </p:txBody>
      </p:sp>
      <p:sp>
        <p:nvSpPr>
          <p:cNvPr id="6" name="object 4"/>
          <p:cNvSpPr txBox="1"/>
          <p:nvPr/>
        </p:nvSpPr>
        <p:spPr>
          <a:xfrm>
            <a:off x="1206258" y="2617680"/>
            <a:ext cx="7087234" cy="278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Supported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Kernel</a:t>
            </a:r>
            <a:endParaRPr sz="1800" dirty="0">
              <a:latin typeface="Arial MT"/>
              <a:cs typeface="Arial MT"/>
            </a:endParaRPr>
          </a:p>
          <a:p>
            <a:pPr marL="342900" indent="-342900">
              <a:lnSpc>
                <a:spcPct val="100000"/>
              </a:lnSpc>
              <a:spcBef>
                <a:spcPts val="10"/>
              </a:spcBef>
              <a:buClr>
                <a:srgbClr val="993300"/>
              </a:buClr>
              <a:buFont typeface="Wingdings" panose="05000000000000000000" pitchFamily="2" charset="2"/>
              <a:buChar char="q"/>
            </a:pPr>
            <a:endParaRPr sz="245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Almost all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contemporary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implements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kernel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threads.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Examples</a:t>
            </a:r>
            <a:endParaRPr sz="1800" dirty="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840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Windows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XP/2000</a:t>
            </a:r>
            <a:endParaRPr sz="1800" dirty="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740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Solaris</a:t>
            </a:r>
            <a:endParaRPr sz="1800" dirty="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Linux</a:t>
            </a:r>
            <a:endParaRPr sz="1800" dirty="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720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800" spc="-20" dirty="0">
                <a:latin typeface="Arial MT"/>
                <a:cs typeface="Arial MT"/>
              </a:rPr>
              <a:t>Tru64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UNIX</a:t>
            </a:r>
            <a:endParaRPr sz="1800" dirty="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Mac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X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6193847-D7B8-1659-D390-E72B66B9A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4825" y="1544491"/>
            <a:ext cx="9637806" cy="2059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2B8DA8-7006-EF4E-C204-9A27CE057043}"/>
              </a:ext>
            </a:extLst>
          </p:cNvPr>
          <p:cNvSpPr txBox="1"/>
          <p:nvPr/>
        </p:nvSpPr>
        <p:spPr>
          <a:xfrm>
            <a:off x="931987" y="6155188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653989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00E1405-97D0-6664-9BA5-1974814FC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258" y="1926021"/>
            <a:ext cx="10515600" cy="1092734"/>
          </a:xfrm>
        </p:spPr>
        <p:txBody>
          <a:bodyPr>
            <a:normAutofit/>
          </a:bodyPr>
          <a:lstStyle/>
          <a:p>
            <a:r>
              <a:rPr lang="en-US" sz="3200" spc="-10" dirty="0"/>
              <a:t>Multithreading</a:t>
            </a:r>
            <a:r>
              <a:rPr lang="en-US" sz="3200" spc="-25" dirty="0"/>
              <a:t> </a:t>
            </a:r>
            <a:r>
              <a:rPr lang="en-US" sz="3200" spc="-10" dirty="0"/>
              <a:t>Models</a:t>
            </a:r>
            <a:endParaRPr lang="fi-FI" sz="3200"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206258" y="2694954"/>
            <a:ext cx="8968052" cy="23819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125"/>
              </a:lnSpc>
              <a:spcBef>
                <a:spcPts val="10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Many-to-One</a:t>
            </a:r>
            <a:endParaRPr sz="1800" dirty="0">
              <a:latin typeface="Arial MT"/>
              <a:cs typeface="Arial MT"/>
            </a:endParaRPr>
          </a:p>
          <a:p>
            <a:pPr marL="355600">
              <a:lnSpc>
                <a:spcPts val="2125"/>
              </a:lnSpc>
            </a:pPr>
            <a:r>
              <a:rPr sz="1800" spc="-5" dirty="0">
                <a:latin typeface="Arial MT"/>
                <a:cs typeface="Arial MT"/>
              </a:rPr>
              <a:t>thread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mgmt</a:t>
            </a:r>
            <a:r>
              <a:rPr sz="1800" dirty="0">
                <a:latin typeface="Arial MT"/>
                <a:cs typeface="Arial MT"/>
              </a:rPr>
              <a:t> is </a:t>
            </a:r>
            <a:r>
              <a:rPr sz="1800" spc="-10" dirty="0">
                <a:latin typeface="Arial MT"/>
                <a:cs typeface="Arial MT"/>
              </a:rPr>
              <a:t>efficient,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but</a:t>
            </a:r>
            <a:r>
              <a:rPr sz="1800" dirty="0">
                <a:latin typeface="Arial MT"/>
                <a:cs typeface="Arial MT"/>
              </a:rPr>
              <a:t> will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block</a:t>
            </a:r>
            <a:r>
              <a:rPr sz="1800" dirty="0">
                <a:latin typeface="Arial MT"/>
                <a:cs typeface="Arial MT"/>
              </a:rPr>
              <a:t> if </a:t>
            </a:r>
            <a:r>
              <a:rPr sz="1800" spc="-5" dirty="0">
                <a:latin typeface="Arial MT"/>
                <a:cs typeface="Arial MT"/>
              </a:rPr>
              <a:t>making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call,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kernel</a:t>
            </a:r>
            <a:r>
              <a:rPr lang="en-US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schedule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only one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time</a:t>
            </a:r>
            <a:endParaRPr lang="en-US" sz="1800" spc="-5" dirty="0">
              <a:latin typeface="Arial MT"/>
              <a:cs typeface="Arial MT"/>
            </a:endParaRPr>
          </a:p>
          <a:p>
            <a:pPr marL="355600">
              <a:lnSpc>
                <a:spcPts val="2125"/>
              </a:lnSpc>
            </a:pPr>
            <a:endParaRPr sz="18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One-to-One</a:t>
            </a:r>
            <a:endParaRPr sz="1800" dirty="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25"/>
              </a:spcBef>
            </a:pPr>
            <a:r>
              <a:rPr sz="1800" spc="-5" dirty="0">
                <a:latin typeface="Arial MT"/>
                <a:cs typeface="Arial MT"/>
              </a:rPr>
              <a:t>more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concurrency,</a:t>
            </a:r>
            <a:r>
              <a:rPr sz="1800" spc="-5" dirty="0">
                <a:latin typeface="Arial MT"/>
                <a:cs typeface="Arial MT"/>
              </a:rPr>
              <a:t> but creating thread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expensive</a:t>
            </a:r>
            <a:endParaRPr lang="en-US" sz="1800" spc="-5" dirty="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25"/>
              </a:spcBef>
            </a:pPr>
            <a:endParaRPr sz="1800" dirty="0">
              <a:latin typeface="Arial MT"/>
              <a:cs typeface="Arial MT"/>
            </a:endParaRPr>
          </a:p>
          <a:p>
            <a:pPr marL="355600" marR="5246370" indent="-342900">
              <a:lnSpc>
                <a:spcPct val="134400"/>
              </a:lnSpc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M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dirty="0">
                <a:latin typeface="Arial MT"/>
                <a:cs typeface="Arial MT"/>
              </a:rPr>
              <a:t>y-</a:t>
            </a:r>
            <a:r>
              <a:rPr sz="1800" spc="-5" dirty="0">
                <a:latin typeface="Arial MT"/>
                <a:cs typeface="Arial MT"/>
              </a:rPr>
              <a:t>to</a:t>
            </a:r>
            <a:r>
              <a:rPr sz="1800" dirty="0">
                <a:latin typeface="Arial MT"/>
                <a:cs typeface="Arial MT"/>
              </a:rPr>
              <a:t>-M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dirty="0">
                <a:latin typeface="Arial MT"/>
                <a:cs typeface="Arial MT"/>
              </a:rPr>
              <a:t>y  </a:t>
            </a:r>
            <a:r>
              <a:rPr sz="1800" spc="-5" dirty="0">
                <a:latin typeface="Arial MT"/>
                <a:cs typeface="Arial MT"/>
              </a:rPr>
              <a:t>flexible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6193847-D7B8-1659-D390-E72B66B9A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4825" y="1544491"/>
            <a:ext cx="9637806" cy="2059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2B8DA8-7006-EF4E-C204-9A27CE057043}"/>
              </a:ext>
            </a:extLst>
          </p:cNvPr>
          <p:cNvSpPr txBox="1"/>
          <p:nvPr/>
        </p:nvSpPr>
        <p:spPr>
          <a:xfrm>
            <a:off x="1099409" y="6258221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36213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F814-A46F-BDBE-B8CA-05954775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958687"/>
            <a:ext cx="10515600" cy="468479"/>
          </a:xfrm>
        </p:spPr>
        <p:txBody>
          <a:bodyPr>
            <a:noAutofit/>
          </a:bodyPr>
          <a:lstStyle/>
          <a:p>
            <a:r>
              <a:rPr lang="en-US" sz="2800" spc="-5" dirty="0"/>
              <a:t>Ma</a:t>
            </a:r>
            <a:r>
              <a:rPr lang="en-US" sz="2800" spc="-10" dirty="0"/>
              <a:t>n</a:t>
            </a:r>
            <a:r>
              <a:rPr lang="en-US" sz="2800" spc="-5" dirty="0"/>
              <a:t>y-to-On</a:t>
            </a:r>
            <a:r>
              <a:rPr lang="en-US" sz="2800" dirty="0"/>
              <a:t>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93847-D7B8-1659-D390-E72B66B9A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0C443-D4CB-2739-B376-F69446B9371D}"/>
              </a:ext>
            </a:extLst>
          </p:cNvPr>
          <p:cNvSpPr txBox="1"/>
          <p:nvPr/>
        </p:nvSpPr>
        <p:spPr>
          <a:xfrm>
            <a:off x="429706" y="6335494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sp>
        <p:nvSpPr>
          <p:cNvPr id="6" name="object 9"/>
          <p:cNvSpPr txBox="1"/>
          <p:nvPr/>
        </p:nvSpPr>
        <p:spPr>
          <a:xfrm>
            <a:off x="1060375" y="2635388"/>
            <a:ext cx="6834374" cy="1862047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9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pc="-5" dirty="0">
                <a:latin typeface="Arial MT"/>
                <a:cs typeface="Arial MT"/>
              </a:rPr>
              <a:t>Many user-level</a:t>
            </a:r>
            <a:r>
              <a:rPr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threads mapped</a:t>
            </a:r>
            <a:r>
              <a:rPr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to single kernel</a:t>
            </a:r>
            <a:r>
              <a:rPr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thread</a:t>
            </a:r>
            <a:endParaRPr lang="en-US" spc="-5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19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endParaRPr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pc="-5" dirty="0">
                <a:latin typeface="Arial MT"/>
                <a:cs typeface="Arial MT"/>
              </a:rPr>
              <a:t>Examples:</a:t>
            </a:r>
            <a:endParaRPr dirty="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pc="-5" dirty="0">
                <a:latin typeface="Arial MT"/>
                <a:cs typeface="Arial MT"/>
              </a:rPr>
              <a:t>Solaris</a:t>
            </a:r>
            <a:r>
              <a:rPr spc="-2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Green</a:t>
            </a:r>
            <a:r>
              <a:rPr spc="-5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Threads</a:t>
            </a:r>
            <a:endParaRPr dirty="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740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dirty="0">
                <a:latin typeface="Arial MT"/>
                <a:cs typeface="Arial MT"/>
              </a:rPr>
              <a:t>GNU</a:t>
            </a:r>
            <a:r>
              <a:rPr spc="-2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Portable</a:t>
            </a:r>
            <a:r>
              <a:rPr spc="-5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Threads</a:t>
            </a:r>
            <a:endParaRPr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99386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255A-6A77-AAF4-3CBF-F5D370887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5" dirty="0"/>
              <a:t>Many-to-One</a:t>
            </a:r>
            <a:r>
              <a:rPr lang="en-US" spc="-80" dirty="0"/>
              <a:t> </a:t>
            </a:r>
            <a:r>
              <a:rPr lang="en-US" spc="-10" dirty="0"/>
              <a:t>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FDAF0-8110-5776-3962-F0CFA1671C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33DB9-E68A-4C2E-7EF1-86F47BF7787A}"/>
              </a:ext>
            </a:extLst>
          </p:cNvPr>
          <p:cNvSpPr txBox="1"/>
          <p:nvPr/>
        </p:nvSpPr>
        <p:spPr>
          <a:xfrm>
            <a:off x="429706" y="6335494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grpSp>
        <p:nvGrpSpPr>
          <p:cNvPr id="21" name="object 2"/>
          <p:cNvGrpSpPr/>
          <p:nvPr/>
        </p:nvGrpSpPr>
        <p:grpSpPr>
          <a:xfrm>
            <a:off x="2839457" y="2423989"/>
            <a:ext cx="4308318" cy="3816010"/>
            <a:chOff x="2195513" y="1554480"/>
            <a:chExt cx="4551680" cy="4464050"/>
          </a:xfrm>
        </p:grpSpPr>
        <p:sp>
          <p:nvSpPr>
            <p:cNvPr id="22" name="object 3"/>
            <p:cNvSpPr/>
            <p:nvPr/>
          </p:nvSpPr>
          <p:spPr>
            <a:xfrm>
              <a:off x="5164137" y="4206875"/>
              <a:ext cx="8255" cy="9525"/>
            </a:xfrm>
            <a:custGeom>
              <a:avLst/>
              <a:gdLst/>
              <a:ahLst/>
              <a:cxnLst/>
              <a:rect l="l" t="t" r="r" b="b"/>
              <a:pathLst>
                <a:path w="8254" h="9525">
                  <a:moveTo>
                    <a:pt x="7937" y="0"/>
                  </a:moveTo>
                  <a:lnTo>
                    <a:pt x="0" y="7937"/>
                  </a:lnTo>
                  <a:lnTo>
                    <a:pt x="4630" y="9525"/>
                  </a:lnTo>
                  <a:lnTo>
                    <a:pt x="7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3612" y="1592262"/>
              <a:ext cx="4475162" cy="4387850"/>
            </a:xfrm>
            <a:prstGeom prst="rect">
              <a:avLst/>
            </a:prstGeom>
          </p:spPr>
        </p:pic>
        <p:sp>
          <p:nvSpPr>
            <p:cNvPr id="24" name="object 5"/>
            <p:cNvSpPr/>
            <p:nvPr/>
          </p:nvSpPr>
          <p:spPr>
            <a:xfrm>
              <a:off x="2195512" y="1554479"/>
              <a:ext cx="4551680" cy="4464050"/>
            </a:xfrm>
            <a:custGeom>
              <a:avLst/>
              <a:gdLst/>
              <a:ahLst/>
              <a:cxnLst/>
              <a:rect l="l" t="t" r="r" b="b"/>
              <a:pathLst>
                <a:path w="4551680" h="4464050">
                  <a:moveTo>
                    <a:pt x="4525962" y="25400"/>
                  </a:moveTo>
                  <a:lnTo>
                    <a:pt x="25400" y="25400"/>
                  </a:lnTo>
                  <a:lnTo>
                    <a:pt x="25400" y="38100"/>
                  </a:lnTo>
                  <a:lnTo>
                    <a:pt x="25400" y="4425950"/>
                  </a:lnTo>
                  <a:lnTo>
                    <a:pt x="25400" y="4438650"/>
                  </a:lnTo>
                  <a:lnTo>
                    <a:pt x="4525962" y="4438650"/>
                  </a:lnTo>
                  <a:lnTo>
                    <a:pt x="4525962" y="4425950"/>
                  </a:lnTo>
                  <a:lnTo>
                    <a:pt x="38100" y="4425950"/>
                  </a:lnTo>
                  <a:lnTo>
                    <a:pt x="38100" y="38100"/>
                  </a:lnTo>
                  <a:lnTo>
                    <a:pt x="4513262" y="38100"/>
                  </a:lnTo>
                  <a:lnTo>
                    <a:pt x="4513262" y="4425645"/>
                  </a:lnTo>
                  <a:lnTo>
                    <a:pt x="4525962" y="4425645"/>
                  </a:lnTo>
                  <a:lnTo>
                    <a:pt x="4525962" y="38100"/>
                  </a:lnTo>
                  <a:lnTo>
                    <a:pt x="4525962" y="37782"/>
                  </a:lnTo>
                  <a:lnTo>
                    <a:pt x="4525962" y="25400"/>
                  </a:lnTo>
                  <a:close/>
                </a:path>
                <a:path w="4551680" h="4464050">
                  <a:moveTo>
                    <a:pt x="4551362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4451350"/>
                  </a:lnTo>
                  <a:lnTo>
                    <a:pt x="0" y="4464050"/>
                  </a:lnTo>
                  <a:lnTo>
                    <a:pt x="4551362" y="4464050"/>
                  </a:lnTo>
                  <a:lnTo>
                    <a:pt x="4551362" y="4451350"/>
                  </a:lnTo>
                  <a:lnTo>
                    <a:pt x="12700" y="4451350"/>
                  </a:lnTo>
                  <a:lnTo>
                    <a:pt x="12700" y="12700"/>
                  </a:lnTo>
                  <a:lnTo>
                    <a:pt x="4538662" y="12700"/>
                  </a:lnTo>
                  <a:lnTo>
                    <a:pt x="4538662" y="4451045"/>
                  </a:lnTo>
                  <a:lnTo>
                    <a:pt x="4551362" y="4451045"/>
                  </a:lnTo>
                  <a:lnTo>
                    <a:pt x="4551362" y="12700"/>
                  </a:lnTo>
                  <a:lnTo>
                    <a:pt x="4551362" y="12382"/>
                  </a:lnTo>
                  <a:lnTo>
                    <a:pt x="4551362" y="0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0937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F814-A46F-BDBE-B8CA-05954775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958687"/>
            <a:ext cx="10515600" cy="468479"/>
          </a:xfrm>
        </p:spPr>
        <p:txBody>
          <a:bodyPr>
            <a:noAutofit/>
          </a:bodyPr>
          <a:lstStyle/>
          <a:p>
            <a:r>
              <a:rPr lang="en-US" sz="2800" spc="-5" dirty="0"/>
              <a:t>One-to-On</a:t>
            </a:r>
            <a:r>
              <a:rPr lang="en-US" sz="2800" dirty="0"/>
              <a:t>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93847-D7B8-1659-D390-E72B66B9A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0C443-D4CB-2739-B376-F69446B9371D}"/>
              </a:ext>
            </a:extLst>
          </p:cNvPr>
          <p:cNvSpPr txBox="1"/>
          <p:nvPr/>
        </p:nvSpPr>
        <p:spPr>
          <a:xfrm>
            <a:off x="429706" y="6335494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sp>
        <p:nvSpPr>
          <p:cNvPr id="7" name="object 9"/>
          <p:cNvSpPr txBox="1"/>
          <p:nvPr/>
        </p:nvSpPr>
        <p:spPr>
          <a:xfrm>
            <a:off x="1290990" y="2772766"/>
            <a:ext cx="6075725" cy="186372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9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user-level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maps 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kernel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</a:t>
            </a:r>
            <a:endParaRPr sz="18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Examples</a:t>
            </a:r>
            <a:endParaRPr sz="1800" dirty="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Windows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NT/XP/2000</a:t>
            </a:r>
            <a:endParaRPr sz="1800" dirty="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740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Linux</a:t>
            </a:r>
            <a:endParaRPr sz="1800" dirty="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Solaris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9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later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5571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91687-6ED0-A951-1FF9-30F99494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5" dirty="0"/>
              <a:t>One-to-one</a:t>
            </a:r>
            <a:r>
              <a:rPr lang="en-US" spc="-95" dirty="0"/>
              <a:t> </a:t>
            </a:r>
            <a:r>
              <a:rPr lang="en-US" spc="-5" dirty="0"/>
              <a:t>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F40C6-3659-4107-D109-D983FE874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86893-6F4F-C4D8-AB55-138D8E50E408}"/>
              </a:ext>
            </a:extLst>
          </p:cNvPr>
          <p:cNvSpPr txBox="1"/>
          <p:nvPr/>
        </p:nvSpPr>
        <p:spPr>
          <a:xfrm>
            <a:off x="429706" y="6325969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grpSp>
        <p:nvGrpSpPr>
          <p:cNvPr id="7" name="object 2"/>
          <p:cNvGrpSpPr/>
          <p:nvPr/>
        </p:nvGrpSpPr>
        <p:grpSpPr>
          <a:xfrm>
            <a:off x="1774825" y="2817791"/>
            <a:ext cx="6653530" cy="2534920"/>
            <a:chOff x="1276350" y="2019300"/>
            <a:chExt cx="6653530" cy="2534920"/>
          </a:xfrm>
        </p:grpSpPr>
        <p:sp>
          <p:nvSpPr>
            <p:cNvPr id="8" name="object 3"/>
            <p:cNvSpPr/>
            <p:nvPr/>
          </p:nvSpPr>
          <p:spPr>
            <a:xfrm>
              <a:off x="5164137" y="4206875"/>
              <a:ext cx="8255" cy="9525"/>
            </a:xfrm>
            <a:custGeom>
              <a:avLst/>
              <a:gdLst/>
              <a:ahLst/>
              <a:cxnLst/>
              <a:rect l="l" t="t" r="r" b="b"/>
              <a:pathLst>
                <a:path w="8254" h="9525">
                  <a:moveTo>
                    <a:pt x="7937" y="0"/>
                  </a:moveTo>
                  <a:lnTo>
                    <a:pt x="0" y="7937"/>
                  </a:lnTo>
                  <a:lnTo>
                    <a:pt x="4630" y="9525"/>
                  </a:lnTo>
                  <a:lnTo>
                    <a:pt x="7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450" y="2057400"/>
              <a:ext cx="6577012" cy="2459037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1276350" y="2019299"/>
              <a:ext cx="6653530" cy="2534920"/>
            </a:xfrm>
            <a:custGeom>
              <a:avLst/>
              <a:gdLst/>
              <a:ahLst/>
              <a:cxnLst/>
              <a:rect l="l" t="t" r="r" b="b"/>
              <a:pathLst>
                <a:path w="6653530" h="2534920">
                  <a:moveTo>
                    <a:pt x="6627812" y="25400"/>
                  </a:moveTo>
                  <a:lnTo>
                    <a:pt x="6615112" y="25400"/>
                  </a:lnTo>
                  <a:lnTo>
                    <a:pt x="6615112" y="38100"/>
                  </a:lnTo>
                  <a:lnTo>
                    <a:pt x="6615112" y="2496820"/>
                  </a:lnTo>
                  <a:lnTo>
                    <a:pt x="38100" y="2496820"/>
                  </a:lnTo>
                  <a:lnTo>
                    <a:pt x="38100" y="38100"/>
                  </a:lnTo>
                  <a:lnTo>
                    <a:pt x="6615112" y="38100"/>
                  </a:lnTo>
                  <a:lnTo>
                    <a:pt x="6615112" y="25400"/>
                  </a:lnTo>
                  <a:lnTo>
                    <a:pt x="25400" y="25400"/>
                  </a:lnTo>
                  <a:lnTo>
                    <a:pt x="25400" y="38100"/>
                  </a:lnTo>
                  <a:lnTo>
                    <a:pt x="25400" y="2496820"/>
                  </a:lnTo>
                  <a:lnTo>
                    <a:pt x="25400" y="2509520"/>
                  </a:lnTo>
                  <a:lnTo>
                    <a:pt x="6627812" y="2509520"/>
                  </a:lnTo>
                  <a:lnTo>
                    <a:pt x="6627812" y="2497150"/>
                  </a:lnTo>
                  <a:lnTo>
                    <a:pt x="6627812" y="2496820"/>
                  </a:lnTo>
                  <a:lnTo>
                    <a:pt x="6627812" y="38100"/>
                  </a:lnTo>
                  <a:lnTo>
                    <a:pt x="6627812" y="25400"/>
                  </a:lnTo>
                  <a:close/>
                </a:path>
                <a:path w="6653530" h="2534920">
                  <a:moveTo>
                    <a:pt x="6653212" y="0"/>
                  </a:moveTo>
                  <a:lnTo>
                    <a:pt x="6640512" y="0"/>
                  </a:lnTo>
                  <a:lnTo>
                    <a:pt x="6640512" y="12700"/>
                  </a:lnTo>
                  <a:lnTo>
                    <a:pt x="6640512" y="2522220"/>
                  </a:lnTo>
                  <a:lnTo>
                    <a:pt x="12700" y="2522220"/>
                  </a:lnTo>
                  <a:lnTo>
                    <a:pt x="12700" y="12700"/>
                  </a:lnTo>
                  <a:lnTo>
                    <a:pt x="6640512" y="12700"/>
                  </a:lnTo>
                  <a:lnTo>
                    <a:pt x="6640512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2522220"/>
                  </a:lnTo>
                  <a:lnTo>
                    <a:pt x="0" y="2534920"/>
                  </a:lnTo>
                  <a:lnTo>
                    <a:pt x="6653212" y="2534920"/>
                  </a:lnTo>
                  <a:lnTo>
                    <a:pt x="6653212" y="2522537"/>
                  </a:lnTo>
                  <a:lnTo>
                    <a:pt x="6653212" y="2522220"/>
                  </a:lnTo>
                  <a:lnTo>
                    <a:pt x="6653212" y="12700"/>
                  </a:lnTo>
                  <a:lnTo>
                    <a:pt x="6653212" y="0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6694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F814-A46F-BDBE-B8CA-05954775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958687"/>
            <a:ext cx="10515600" cy="468479"/>
          </a:xfrm>
        </p:spPr>
        <p:txBody>
          <a:bodyPr>
            <a:noAutofit/>
          </a:bodyPr>
          <a:lstStyle/>
          <a:p>
            <a:r>
              <a:rPr lang="en-US" sz="2800" spc="-10" dirty="0"/>
              <a:t>Many-to-Many</a:t>
            </a:r>
            <a:r>
              <a:rPr lang="en-US" sz="2800" spc="-40" dirty="0"/>
              <a:t> </a:t>
            </a:r>
            <a:r>
              <a:rPr lang="en-US" sz="2800" spc="-10" dirty="0"/>
              <a:t>Model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93847-D7B8-1659-D390-E72B66B9A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0C443-D4CB-2739-B376-F69446B9371D}"/>
              </a:ext>
            </a:extLst>
          </p:cNvPr>
          <p:cNvSpPr txBox="1"/>
          <p:nvPr/>
        </p:nvSpPr>
        <p:spPr>
          <a:xfrm>
            <a:off x="429706" y="6335494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sp>
        <p:nvSpPr>
          <p:cNvPr id="6" name="object 9"/>
          <p:cNvSpPr txBox="1"/>
          <p:nvPr/>
        </p:nvSpPr>
        <p:spPr>
          <a:xfrm>
            <a:off x="1008861" y="2725515"/>
            <a:ext cx="9204086" cy="195822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21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Allows many user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level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threads to be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mapped to many kernel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threads</a:t>
            </a:r>
            <a:endParaRPr sz="1800" dirty="0">
              <a:latin typeface="Arial MT"/>
              <a:cs typeface="Arial MT"/>
            </a:endParaRPr>
          </a:p>
          <a:p>
            <a:pPr marL="355600" marR="72390" indent="-342900">
              <a:lnSpc>
                <a:spcPct val="150000"/>
              </a:lnSpc>
              <a:spcBef>
                <a:spcPts val="66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Allows the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operating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create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sufficient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kernel threads</a:t>
            </a:r>
            <a:endParaRPr sz="1800" dirty="0">
              <a:latin typeface="Arial MT"/>
              <a:cs typeface="Arial MT"/>
            </a:endParaRPr>
          </a:p>
          <a:p>
            <a:pPr marL="355600" indent="-342900">
              <a:lnSpc>
                <a:spcPct val="15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Solaris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prior 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version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9</a:t>
            </a:r>
          </a:p>
          <a:p>
            <a:pPr marL="355600" indent="-342900">
              <a:lnSpc>
                <a:spcPct val="15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Windows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NT/2000 with the </a:t>
            </a:r>
            <a:r>
              <a:rPr sz="1800" i="1" spc="-5" dirty="0">
                <a:latin typeface="Arial"/>
                <a:cs typeface="Arial"/>
              </a:rPr>
              <a:t>ThreadFiber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package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2415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91687-6ED0-A951-1FF9-30F99494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/>
              <a:t>Many-to-Many</a:t>
            </a:r>
            <a:r>
              <a:rPr lang="en-US" spc="-40" dirty="0"/>
              <a:t> </a:t>
            </a:r>
            <a:r>
              <a:rPr lang="en-US" spc="-10" dirty="0"/>
              <a:t>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F40C6-3659-4107-D109-D983FE874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86893-6F4F-C4D8-AB55-138D8E50E408}"/>
              </a:ext>
            </a:extLst>
          </p:cNvPr>
          <p:cNvSpPr txBox="1"/>
          <p:nvPr/>
        </p:nvSpPr>
        <p:spPr>
          <a:xfrm>
            <a:off x="429706" y="6325969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grpSp>
        <p:nvGrpSpPr>
          <p:cNvPr id="11" name="object 2"/>
          <p:cNvGrpSpPr/>
          <p:nvPr/>
        </p:nvGrpSpPr>
        <p:grpSpPr>
          <a:xfrm>
            <a:off x="2296800" y="2438046"/>
            <a:ext cx="4791075" cy="3471121"/>
            <a:chOff x="2090738" y="1689100"/>
            <a:chExt cx="4791075" cy="4100829"/>
          </a:xfrm>
        </p:grpSpPr>
        <p:sp>
          <p:nvSpPr>
            <p:cNvPr id="12" name="object 3"/>
            <p:cNvSpPr/>
            <p:nvPr/>
          </p:nvSpPr>
          <p:spPr>
            <a:xfrm>
              <a:off x="5164137" y="4206875"/>
              <a:ext cx="8255" cy="9525"/>
            </a:xfrm>
            <a:custGeom>
              <a:avLst/>
              <a:gdLst/>
              <a:ahLst/>
              <a:cxnLst/>
              <a:rect l="l" t="t" r="r" b="b"/>
              <a:pathLst>
                <a:path w="8254" h="9525">
                  <a:moveTo>
                    <a:pt x="7937" y="0"/>
                  </a:moveTo>
                  <a:lnTo>
                    <a:pt x="0" y="7937"/>
                  </a:lnTo>
                  <a:lnTo>
                    <a:pt x="4630" y="9525"/>
                  </a:lnTo>
                  <a:lnTo>
                    <a:pt x="7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8837" y="1727200"/>
              <a:ext cx="4714875" cy="4024312"/>
            </a:xfrm>
            <a:prstGeom prst="rect">
              <a:avLst/>
            </a:prstGeom>
          </p:spPr>
        </p:pic>
        <p:sp>
          <p:nvSpPr>
            <p:cNvPr id="14" name="object 5"/>
            <p:cNvSpPr/>
            <p:nvPr/>
          </p:nvSpPr>
          <p:spPr>
            <a:xfrm>
              <a:off x="2090737" y="1689099"/>
              <a:ext cx="4791075" cy="4100829"/>
            </a:xfrm>
            <a:custGeom>
              <a:avLst/>
              <a:gdLst/>
              <a:ahLst/>
              <a:cxnLst/>
              <a:rect l="l" t="t" r="r" b="b"/>
              <a:pathLst>
                <a:path w="4791075" h="4100829">
                  <a:moveTo>
                    <a:pt x="4765675" y="25400"/>
                  </a:moveTo>
                  <a:lnTo>
                    <a:pt x="25400" y="25400"/>
                  </a:lnTo>
                  <a:lnTo>
                    <a:pt x="25400" y="38100"/>
                  </a:lnTo>
                  <a:lnTo>
                    <a:pt x="25400" y="4062730"/>
                  </a:lnTo>
                  <a:lnTo>
                    <a:pt x="25400" y="4075430"/>
                  </a:lnTo>
                  <a:lnTo>
                    <a:pt x="4765675" y="4075430"/>
                  </a:lnTo>
                  <a:lnTo>
                    <a:pt x="4765675" y="4062730"/>
                  </a:lnTo>
                  <a:lnTo>
                    <a:pt x="38100" y="4062730"/>
                  </a:lnTo>
                  <a:lnTo>
                    <a:pt x="38100" y="38100"/>
                  </a:lnTo>
                  <a:lnTo>
                    <a:pt x="4752975" y="38100"/>
                  </a:lnTo>
                  <a:lnTo>
                    <a:pt x="4752975" y="4062425"/>
                  </a:lnTo>
                  <a:lnTo>
                    <a:pt x="4765675" y="4062425"/>
                  </a:lnTo>
                  <a:lnTo>
                    <a:pt x="4765675" y="38100"/>
                  </a:lnTo>
                  <a:lnTo>
                    <a:pt x="4765675" y="25400"/>
                  </a:lnTo>
                  <a:close/>
                </a:path>
                <a:path w="4791075" h="4100829">
                  <a:moveTo>
                    <a:pt x="4791075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4088130"/>
                  </a:lnTo>
                  <a:lnTo>
                    <a:pt x="0" y="4100830"/>
                  </a:lnTo>
                  <a:lnTo>
                    <a:pt x="4791075" y="4100830"/>
                  </a:lnTo>
                  <a:lnTo>
                    <a:pt x="4791075" y="4088130"/>
                  </a:lnTo>
                  <a:lnTo>
                    <a:pt x="12700" y="4088130"/>
                  </a:lnTo>
                  <a:lnTo>
                    <a:pt x="12700" y="12700"/>
                  </a:lnTo>
                  <a:lnTo>
                    <a:pt x="4778375" y="12700"/>
                  </a:lnTo>
                  <a:lnTo>
                    <a:pt x="4778375" y="4087825"/>
                  </a:lnTo>
                  <a:lnTo>
                    <a:pt x="4791075" y="4087825"/>
                  </a:lnTo>
                  <a:lnTo>
                    <a:pt x="4791075" y="12700"/>
                  </a:lnTo>
                  <a:lnTo>
                    <a:pt x="4791075" y="0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97436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19ED-FAD6-4236-91B6-3B71F1F43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316" y="3566160"/>
            <a:ext cx="7201941" cy="1177290"/>
          </a:xfrm>
        </p:spPr>
        <p:txBody>
          <a:bodyPr/>
          <a:lstStyle/>
          <a:p>
            <a:r>
              <a:rPr lang="fi-FI" dirty="0"/>
              <a:t>Operating SYSTEMS </a:t>
            </a:r>
            <a:r>
              <a:rPr lang="fi-FI" dirty="0" err="1"/>
              <a:t>aND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/>
              <a:t>Systems Programming 	</a:t>
            </a:r>
            <a:br>
              <a:rPr lang="fi-FI" dirty="0"/>
            </a:br>
            <a:r>
              <a:rPr lang="fi-FI" dirty="0"/>
              <a:t>(CT30A3370) 6 </a:t>
            </a:r>
            <a:r>
              <a:rPr lang="fi-FI" dirty="0" err="1"/>
              <a:t>credits</a:t>
            </a:r>
            <a:endParaRPr lang="fi-F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ACED6-D5F4-43F9-A777-649BFAAC5C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i-FI" dirty="0"/>
              <a:t>Venkata Marella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B77C8-E314-43E5-8166-0C59520D9B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92388" y="3477682"/>
            <a:ext cx="6469869" cy="176956"/>
          </a:xfrm>
        </p:spPr>
        <p:txBody>
          <a:bodyPr/>
          <a:lstStyle/>
          <a:p>
            <a:r>
              <a:rPr lang="en-US" dirty="0"/>
              <a:t>January</a:t>
            </a:r>
            <a:r>
              <a:rPr lang="fi-FI" dirty="0"/>
              <a:t> 17, 2023</a:t>
            </a:r>
          </a:p>
          <a:p>
            <a:endParaRPr lang="fi-FI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82F081-20AC-412E-B296-B4E0D90583A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755243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F814-A46F-BDBE-B8CA-05954775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958687"/>
            <a:ext cx="10515600" cy="468479"/>
          </a:xfrm>
        </p:spPr>
        <p:txBody>
          <a:bodyPr>
            <a:noAutofit/>
          </a:bodyPr>
          <a:lstStyle/>
          <a:p>
            <a:r>
              <a:rPr lang="en-US" sz="2800" spc="-35" dirty="0"/>
              <a:t>Two-level</a:t>
            </a:r>
            <a:r>
              <a:rPr lang="en-US" sz="2800" spc="-60" dirty="0"/>
              <a:t> </a:t>
            </a:r>
            <a:r>
              <a:rPr lang="en-US" sz="2800" spc="-10" dirty="0"/>
              <a:t>Model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93847-D7B8-1659-D390-E72B66B9A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0C443-D4CB-2739-B376-F69446B9371D}"/>
              </a:ext>
            </a:extLst>
          </p:cNvPr>
          <p:cNvSpPr txBox="1"/>
          <p:nvPr/>
        </p:nvSpPr>
        <p:spPr>
          <a:xfrm>
            <a:off x="429706" y="6335494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sp>
        <p:nvSpPr>
          <p:cNvPr id="7" name="object 7"/>
          <p:cNvSpPr txBox="1"/>
          <p:nvPr/>
        </p:nvSpPr>
        <p:spPr>
          <a:xfrm>
            <a:off x="1137647" y="2704998"/>
            <a:ext cx="8315445" cy="21287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125"/>
              </a:lnSpc>
              <a:spcBef>
                <a:spcPts val="10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Similar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 M:M, except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5" dirty="0">
                <a:latin typeface="Arial MT"/>
                <a:cs typeface="Arial MT"/>
              </a:rPr>
              <a:t> allows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user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 to be</a:t>
            </a:r>
            <a:r>
              <a:rPr lang="en-US" dirty="0">
                <a:latin typeface="Arial MT"/>
                <a:cs typeface="Arial MT"/>
              </a:rPr>
              <a:t> </a:t>
            </a:r>
            <a:r>
              <a:rPr sz="1800" b="1" dirty="0">
                <a:latin typeface="Arial"/>
                <a:cs typeface="Arial"/>
              </a:rPr>
              <a:t>bound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kernel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</a:t>
            </a:r>
            <a:endParaRPr sz="18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Examples</a:t>
            </a:r>
            <a:endParaRPr sz="1800" dirty="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840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IRIX</a:t>
            </a:r>
            <a:endParaRPr sz="1800" dirty="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740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HP-UX</a:t>
            </a:r>
            <a:endParaRPr sz="1800" dirty="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800" spc="-20" dirty="0">
                <a:latin typeface="Arial MT"/>
                <a:cs typeface="Arial MT"/>
              </a:rPr>
              <a:t>Tru64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UNIX</a:t>
            </a:r>
            <a:endParaRPr sz="1800" dirty="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Solaris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8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earlier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52099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91687-6ED0-A951-1FF9-30F99494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35" dirty="0"/>
              <a:t>Two-level</a:t>
            </a:r>
            <a:r>
              <a:rPr lang="en-US" spc="-60" dirty="0"/>
              <a:t> </a:t>
            </a:r>
            <a:r>
              <a:rPr lang="en-US" spc="-10" dirty="0"/>
              <a:t>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F40C6-3659-4107-D109-D983FE874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86893-6F4F-C4D8-AB55-138D8E50E408}"/>
              </a:ext>
            </a:extLst>
          </p:cNvPr>
          <p:cNvSpPr txBox="1"/>
          <p:nvPr/>
        </p:nvSpPr>
        <p:spPr>
          <a:xfrm>
            <a:off x="429706" y="6325969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grpSp>
        <p:nvGrpSpPr>
          <p:cNvPr id="9" name="object 2"/>
          <p:cNvGrpSpPr/>
          <p:nvPr/>
        </p:nvGrpSpPr>
        <p:grpSpPr>
          <a:xfrm>
            <a:off x="2074951" y="2566835"/>
            <a:ext cx="5664200" cy="3421841"/>
            <a:chOff x="1611312" y="1719579"/>
            <a:chExt cx="5664200" cy="3836670"/>
          </a:xfrm>
        </p:grpSpPr>
        <p:sp>
          <p:nvSpPr>
            <p:cNvPr id="10" name="object 3"/>
            <p:cNvSpPr/>
            <p:nvPr/>
          </p:nvSpPr>
          <p:spPr>
            <a:xfrm>
              <a:off x="1611388" y="4206874"/>
              <a:ext cx="3561079" cy="760730"/>
            </a:xfrm>
            <a:custGeom>
              <a:avLst/>
              <a:gdLst/>
              <a:ahLst/>
              <a:cxnLst/>
              <a:rect l="l" t="t" r="r" b="b"/>
              <a:pathLst>
                <a:path w="3561079" h="760729">
                  <a:moveTo>
                    <a:pt x="6184" y="752741"/>
                  </a:moveTo>
                  <a:lnTo>
                    <a:pt x="406" y="757707"/>
                  </a:lnTo>
                  <a:lnTo>
                    <a:pt x="0" y="760158"/>
                  </a:lnTo>
                  <a:lnTo>
                    <a:pt x="6184" y="752741"/>
                  </a:lnTo>
                  <a:close/>
                </a:path>
                <a:path w="3561079" h="760729">
                  <a:moveTo>
                    <a:pt x="3560686" y="0"/>
                  </a:moveTo>
                  <a:lnTo>
                    <a:pt x="3552748" y="7937"/>
                  </a:lnTo>
                  <a:lnTo>
                    <a:pt x="3557371" y="9525"/>
                  </a:lnTo>
                  <a:lnTo>
                    <a:pt x="35606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12" y="1757362"/>
              <a:ext cx="5588000" cy="3760787"/>
            </a:xfrm>
            <a:prstGeom prst="rect">
              <a:avLst/>
            </a:prstGeom>
          </p:spPr>
        </p:pic>
        <p:sp>
          <p:nvSpPr>
            <p:cNvPr id="16" name="object 5"/>
            <p:cNvSpPr/>
            <p:nvPr/>
          </p:nvSpPr>
          <p:spPr>
            <a:xfrm>
              <a:off x="1611312" y="1719579"/>
              <a:ext cx="5664200" cy="3836670"/>
            </a:xfrm>
            <a:custGeom>
              <a:avLst/>
              <a:gdLst/>
              <a:ahLst/>
              <a:cxnLst/>
              <a:rect l="l" t="t" r="r" b="b"/>
              <a:pathLst>
                <a:path w="5664200" h="3836670">
                  <a:moveTo>
                    <a:pt x="5638800" y="25400"/>
                  </a:moveTo>
                  <a:lnTo>
                    <a:pt x="5626100" y="25400"/>
                  </a:lnTo>
                  <a:lnTo>
                    <a:pt x="5626100" y="38100"/>
                  </a:lnTo>
                  <a:lnTo>
                    <a:pt x="5626100" y="3798570"/>
                  </a:lnTo>
                  <a:lnTo>
                    <a:pt x="38100" y="3798570"/>
                  </a:lnTo>
                  <a:lnTo>
                    <a:pt x="38100" y="38100"/>
                  </a:lnTo>
                  <a:lnTo>
                    <a:pt x="5626100" y="38100"/>
                  </a:lnTo>
                  <a:lnTo>
                    <a:pt x="5626100" y="25400"/>
                  </a:lnTo>
                  <a:lnTo>
                    <a:pt x="25400" y="25400"/>
                  </a:lnTo>
                  <a:lnTo>
                    <a:pt x="25400" y="38100"/>
                  </a:lnTo>
                  <a:lnTo>
                    <a:pt x="25400" y="3798570"/>
                  </a:lnTo>
                  <a:lnTo>
                    <a:pt x="25400" y="3811270"/>
                  </a:lnTo>
                  <a:lnTo>
                    <a:pt x="5638800" y="3811270"/>
                  </a:lnTo>
                  <a:lnTo>
                    <a:pt x="5638800" y="3798570"/>
                  </a:lnTo>
                  <a:lnTo>
                    <a:pt x="5638800" y="38100"/>
                  </a:lnTo>
                  <a:lnTo>
                    <a:pt x="5638800" y="37782"/>
                  </a:lnTo>
                  <a:lnTo>
                    <a:pt x="5638800" y="25400"/>
                  </a:lnTo>
                  <a:close/>
                </a:path>
                <a:path w="5664200" h="3836670">
                  <a:moveTo>
                    <a:pt x="5664200" y="0"/>
                  </a:moveTo>
                  <a:lnTo>
                    <a:pt x="5651500" y="0"/>
                  </a:lnTo>
                  <a:lnTo>
                    <a:pt x="5651500" y="12700"/>
                  </a:lnTo>
                  <a:lnTo>
                    <a:pt x="5651500" y="3823970"/>
                  </a:lnTo>
                  <a:lnTo>
                    <a:pt x="12700" y="3823970"/>
                  </a:lnTo>
                  <a:lnTo>
                    <a:pt x="12700" y="12700"/>
                  </a:lnTo>
                  <a:lnTo>
                    <a:pt x="5651500" y="12700"/>
                  </a:lnTo>
                  <a:lnTo>
                    <a:pt x="565150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3823970"/>
                  </a:lnTo>
                  <a:lnTo>
                    <a:pt x="0" y="3836670"/>
                  </a:lnTo>
                  <a:lnTo>
                    <a:pt x="5664200" y="3836670"/>
                  </a:lnTo>
                  <a:lnTo>
                    <a:pt x="5664200" y="3823970"/>
                  </a:lnTo>
                  <a:lnTo>
                    <a:pt x="5664200" y="12700"/>
                  </a:lnTo>
                  <a:lnTo>
                    <a:pt x="5664200" y="12382"/>
                  </a:lnTo>
                  <a:lnTo>
                    <a:pt x="5664200" y="0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930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F814-A46F-BDBE-B8CA-05954775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958687"/>
            <a:ext cx="10515600" cy="468479"/>
          </a:xfrm>
        </p:spPr>
        <p:txBody>
          <a:bodyPr>
            <a:noAutofit/>
          </a:bodyPr>
          <a:lstStyle/>
          <a:p>
            <a:r>
              <a:rPr lang="en-US" sz="2800" spc="-5" dirty="0"/>
              <a:t>Threading</a:t>
            </a:r>
            <a:r>
              <a:rPr lang="en-US" sz="2800" spc="-95" dirty="0"/>
              <a:t> </a:t>
            </a:r>
            <a:r>
              <a:rPr lang="en-US" sz="2800" spc="-10" dirty="0"/>
              <a:t>Issues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93847-D7B8-1659-D390-E72B66B9A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0C443-D4CB-2739-B376-F69446B9371D}"/>
              </a:ext>
            </a:extLst>
          </p:cNvPr>
          <p:cNvSpPr txBox="1"/>
          <p:nvPr/>
        </p:nvSpPr>
        <p:spPr>
          <a:xfrm>
            <a:off x="429706" y="6335494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sp>
        <p:nvSpPr>
          <p:cNvPr id="6" name="object 4"/>
          <p:cNvSpPr txBox="1"/>
          <p:nvPr/>
        </p:nvSpPr>
        <p:spPr>
          <a:xfrm>
            <a:off x="981115" y="2684746"/>
            <a:ext cx="4813935" cy="223520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4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Semantics of </a:t>
            </a:r>
            <a:r>
              <a:rPr sz="1800" b="1" spc="-5" dirty="0">
                <a:latin typeface="Arial"/>
                <a:cs typeface="Arial"/>
              </a:rPr>
              <a:t>fork()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b="1" spc="-5" dirty="0">
                <a:latin typeface="Arial"/>
                <a:cs typeface="Arial"/>
              </a:rPr>
              <a:t>exec() </a:t>
            </a:r>
            <a:r>
              <a:rPr sz="1800" spc="-5" dirty="0">
                <a:latin typeface="Arial MT"/>
                <a:cs typeface="Arial MT"/>
              </a:rPr>
              <a:t>system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calls</a:t>
            </a:r>
            <a:endParaRPr sz="18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Thread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cancellation</a:t>
            </a:r>
            <a:endParaRPr sz="18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Signal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handling</a:t>
            </a:r>
            <a:endParaRPr sz="18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Thread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pools</a:t>
            </a:r>
            <a:endParaRPr sz="18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Thread-specific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endParaRPr sz="18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Scheduler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activations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017600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F814-A46F-BDBE-B8CA-05954775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958687"/>
            <a:ext cx="10515600" cy="468479"/>
          </a:xfrm>
        </p:spPr>
        <p:txBody>
          <a:bodyPr>
            <a:noAutofit/>
          </a:bodyPr>
          <a:lstStyle/>
          <a:p>
            <a:r>
              <a:rPr lang="en-US" sz="2800" spc="-5" dirty="0"/>
              <a:t>Semantics</a:t>
            </a:r>
            <a:r>
              <a:rPr lang="en-US" sz="2800" spc="-30" dirty="0"/>
              <a:t> </a:t>
            </a:r>
            <a:r>
              <a:rPr lang="en-US" sz="2800" spc="-5" dirty="0"/>
              <a:t>of</a:t>
            </a:r>
            <a:r>
              <a:rPr lang="en-US" sz="2800" spc="-25" dirty="0"/>
              <a:t> </a:t>
            </a:r>
            <a:r>
              <a:rPr lang="en-US" sz="2800" spc="-5" dirty="0"/>
              <a:t>fork()</a:t>
            </a:r>
            <a:r>
              <a:rPr lang="en-US" sz="2800" spc="-30" dirty="0"/>
              <a:t> </a:t>
            </a:r>
            <a:r>
              <a:rPr lang="en-US" sz="2800" spc="-5" dirty="0"/>
              <a:t>and</a:t>
            </a:r>
            <a:r>
              <a:rPr lang="en-US" sz="2800" spc="-25" dirty="0"/>
              <a:t> </a:t>
            </a:r>
            <a:r>
              <a:rPr lang="en-US" sz="2800" spc="-5" dirty="0"/>
              <a:t>exec()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93847-D7B8-1659-D390-E72B66B9A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0C443-D4CB-2739-B376-F69446B9371D}"/>
              </a:ext>
            </a:extLst>
          </p:cNvPr>
          <p:cNvSpPr txBox="1"/>
          <p:nvPr/>
        </p:nvSpPr>
        <p:spPr>
          <a:xfrm>
            <a:off x="429706" y="6335494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sp>
        <p:nvSpPr>
          <p:cNvPr id="7" name="object 4"/>
          <p:cNvSpPr txBox="1"/>
          <p:nvPr/>
        </p:nvSpPr>
        <p:spPr>
          <a:xfrm>
            <a:off x="897030" y="2635388"/>
            <a:ext cx="9290159" cy="189539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 algn="just">
              <a:lnSpc>
                <a:spcPct val="150000"/>
              </a:lnSpc>
              <a:spcBef>
                <a:spcPts val="819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Does </a:t>
            </a:r>
            <a:r>
              <a:rPr sz="1800" b="1" spc="-5" dirty="0">
                <a:latin typeface="Arial"/>
                <a:cs typeface="Arial"/>
              </a:rPr>
              <a:t>fork()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duplicate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only 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calling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 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threads?</a:t>
            </a:r>
            <a:endParaRPr sz="1800" dirty="0">
              <a:latin typeface="Arial MT"/>
              <a:cs typeface="Arial MT"/>
            </a:endParaRPr>
          </a:p>
          <a:p>
            <a:pPr marL="355600" marR="5080" indent="-342900" algn="just">
              <a:lnSpc>
                <a:spcPct val="150000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Some unix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have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two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versions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fork(),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duplicates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 threads and another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 duplicates the thread that invokes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fork().</a:t>
            </a:r>
            <a:endParaRPr sz="1800" dirty="0">
              <a:latin typeface="Arial MT"/>
              <a:cs typeface="Arial MT"/>
            </a:endParaRPr>
          </a:p>
          <a:p>
            <a:pPr marL="355600" indent="-342900" algn="just">
              <a:lnSpc>
                <a:spcPct val="150000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Exec() </a:t>
            </a:r>
            <a:r>
              <a:rPr sz="1800" dirty="0">
                <a:latin typeface="Arial MT"/>
                <a:cs typeface="Arial MT"/>
              </a:rPr>
              <a:t>will </a:t>
            </a:r>
            <a:r>
              <a:rPr sz="1800" spc="-5" dirty="0">
                <a:latin typeface="Arial MT"/>
                <a:cs typeface="Arial MT"/>
              </a:rPr>
              <a:t>replace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entire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process.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917541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F814-A46F-BDBE-B8CA-05954775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958687"/>
            <a:ext cx="10515600" cy="468479"/>
          </a:xfrm>
        </p:spPr>
        <p:txBody>
          <a:bodyPr>
            <a:noAutofit/>
          </a:bodyPr>
          <a:lstStyle/>
          <a:p>
            <a:r>
              <a:rPr lang="en-US" sz="2800" spc="-5" dirty="0"/>
              <a:t>Thread</a:t>
            </a:r>
            <a:r>
              <a:rPr lang="en-US" sz="2800" spc="-60" dirty="0"/>
              <a:t> </a:t>
            </a:r>
            <a:r>
              <a:rPr lang="en-US" sz="2800" spc="-10" dirty="0"/>
              <a:t>Cancellation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93847-D7B8-1659-D390-E72B66B9A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0C443-D4CB-2739-B376-F69446B9371D}"/>
              </a:ext>
            </a:extLst>
          </p:cNvPr>
          <p:cNvSpPr txBox="1"/>
          <p:nvPr/>
        </p:nvSpPr>
        <p:spPr>
          <a:xfrm>
            <a:off x="429706" y="6335494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sp>
        <p:nvSpPr>
          <p:cNvPr id="6" name="object 4"/>
          <p:cNvSpPr txBox="1"/>
          <p:nvPr/>
        </p:nvSpPr>
        <p:spPr>
          <a:xfrm>
            <a:off x="1021739" y="2734248"/>
            <a:ext cx="9680605" cy="2711063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355600" indent="-342900" algn="just">
              <a:lnSpc>
                <a:spcPct val="150000"/>
              </a:lnSpc>
              <a:spcBef>
                <a:spcPts val="985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2000" spc="-25" dirty="0">
                <a:latin typeface="Arial MT"/>
                <a:cs typeface="Arial MT"/>
              </a:rPr>
              <a:t>Terminating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thread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before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finished</a:t>
            </a:r>
          </a:p>
          <a:p>
            <a:pPr marL="355600" indent="-342900" algn="just">
              <a:lnSpc>
                <a:spcPct val="150000"/>
              </a:lnSpc>
              <a:spcBef>
                <a:spcPts val="89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2000" spc="-35" dirty="0">
                <a:latin typeface="Arial MT"/>
                <a:cs typeface="Arial MT"/>
              </a:rPr>
              <a:t>Two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general approaches:</a:t>
            </a:r>
            <a:endParaRPr sz="2000" dirty="0">
              <a:latin typeface="Arial MT"/>
              <a:cs typeface="Arial MT"/>
            </a:endParaRPr>
          </a:p>
          <a:p>
            <a:pPr marL="812165" marR="5080" lvl="1" indent="-342900" algn="just">
              <a:lnSpc>
                <a:spcPct val="150000"/>
              </a:lnSpc>
              <a:spcBef>
                <a:spcPts val="815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v"/>
              <a:tabLst>
                <a:tab pos="755650" algn="l"/>
                <a:tab pos="1614170" algn="l"/>
              </a:tabLst>
            </a:pPr>
            <a:r>
              <a:rPr sz="2000" b="1" spc="-5" dirty="0">
                <a:latin typeface="Arial"/>
                <a:cs typeface="Arial"/>
              </a:rPr>
              <a:t>Asynchronous cancellation </a:t>
            </a:r>
            <a:r>
              <a:rPr sz="2000" spc="-5" dirty="0">
                <a:latin typeface="Arial MT"/>
                <a:cs typeface="Arial MT"/>
              </a:rPr>
              <a:t>terminates the target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thread	immediately</a:t>
            </a:r>
            <a:endParaRPr sz="2000" dirty="0">
              <a:latin typeface="Arial MT"/>
              <a:cs typeface="Arial MT"/>
            </a:endParaRPr>
          </a:p>
          <a:p>
            <a:pPr marL="812165" marR="148590" lvl="1" indent="-342900" algn="just">
              <a:lnSpc>
                <a:spcPct val="150000"/>
              </a:lnSpc>
              <a:spcBef>
                <a:spcPts val="89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v"/>
              <a:tabLst>
                <a:tab pos="755650" algn="l"/>
              </a:tabLst>
            </a:pPr>
            <a:r>
              <a:rPr sz="2000" b="1" spc="-5" dirty="0">
                <a:latin typeface="Arial"/>
                <a:cs typeface="Arial"/>
              </a:rPr>
              <a:t>Deferred cancellation </a:t>
            </a:r>
            <a:r>
              <a:rPr sz="2000" dirty="0">
                <a:latin typeface="Arial MT"/>
                <a:cs typeface="Arial MT"/>
              </a:rPr>
              <a:t>allows </a:t>
            </a:r>
            <a:r>
              <a:rPr sz="2000" spc="-5" dirty="0">
                <a:latin typeface="Arial MT"/>
                <a:cs typeface="Arial MT"/>
              </a:rPr>
              <a:t>the target thread to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periodically check via a </a:t>
            </a:r>
            <a:r>
              <a:rPr sz="2000" spc="-5" dirty="0">
                <a:latin typeface="Arial MT"/>
                <a:cs typeface="Arial MT"/>
              </a:rPr>
              <a:t>flag </a:t>
            </a:r>
            <a:r>
              <a:rPr sz="2000" dirty="0">
                <a:latin typeface="Arial MT"/>
                <a:cs typeface="Arial MT"/>
              </a:rPr>
              <a:t>if it should be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cancelled</a:t>
            </a:r>
          </a:p>
        </p:txBody>
      </p:sp>
    </p:spTree>
    <p:extLst>
      <p:ext uri="{BB962C8B-B14F-4D97-AF65-F5344CB8AC3E}">
        <p14:creationId xmlns:p14="http://schemas.microsoft.com/office/powerpoint/2010/main" val="1308192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F814-A46F-BDBE-B8CA-05954775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958687"/>
            <a:ext cx="10515600" cy="468479"/>
          </a:xfrm>
        </p:spPr>
        <p:txBody>
          <a:bodyPr>
            <a:noAutofit/>
          </a:bodyPr>
          <a:lstStyle/>
          <a:p>
            <a:r>
              <a:rPr lang="en-US" sz="2800" spc="-5" dirty="0"/>
              <a:t>Signal</a:t>
            </a:r>
            <a:r>
              <a:rPr lang="en-US" sz="2800" spc="-70" dirty="0"/>
              <a:t> </a:t>
            </a:r>
            <a:r>
              <a:rPr lang="en-US" sz="2800" spc="-10" dirty="0"/>
              <a:t>Handling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93847-D7B8-1659-D390-E72B66B9A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0C443-D4CB-2739-B376-F69446B9371D}"/>
              </a:ext>
            </a:extLst>
          </p:cNvPr>
          <p:cNvSpPr txBox="1"/>
          <p:nvPr/>
        </p:nvSpPr>
        <p:spPr>
          <a:xfrm>
            <a:off x="429706" y="6335494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sp>
        <p:nvSpPr>
          <p:cNvPr id="7" name="object 4"/>
          <p:cNvSpPr txBox="1"/>
          <p:nvPr/>
        </p:nvSpPr>
        <p:spPr>
          <a:xfrm>
            <a:off x="1008857" y="2511515"/>
            <a:ext cx="9770759" cy="3627916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93065" marR="246379" indent="-381000">
              <a:lnSpc>
                <a:spcPts val="2110"/>
              </a:lnSpc>
              <a:spcBef>
                <a:spcPts val="21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93065" algn="l"/>
                <a:tab pos="393700" algn="l"/>
              </a:tabLst>
            </a:pPr>
            <a:r>
              <a:rPr sz="1800" spc="-5" dirty="0">
                <a:latin typeface="Arial MT"/>
                <a:cs typeface="Arial MT"/>
              </a:rPr>
              <a:t>Signals are used </a:t>
            </a:r>
            <a:r>
              <a:rPr sz="1800" dirty="0">
                <a:latin typeface="Arial MT"/>
                <a:cs typeface="Arial MT"/>
              </a:rPr>
              <a:t>in </a:t>
            </a:r>
            <a:r>
              <a:rPr sz="1800" spc="-5" dirty="0">
                <a:latin typeface="Arial MT"/>
                <a:cs typeface="Arial MT"/>
              </a:rPr>
              <a:t>UNIX systems to notify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-5" dirty="0">
                <a:latin typeface="Arial MT"/>
                <a:cs typeface="Arial MT"/>
              </a:rPr>
              <a:t> process that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particular event has occurred</a:t>
            </a:r>
            <a:endParaRPr sz="1800" dirty="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66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93065" algn="l"/>
                <a:tab pos="393700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b="1" spc="-5" dirty="0">
                <a:latin typeface="Arial"/>
                <a:cs typeface="Arial"/>
              </a:rPr>
              <a:t>signal handler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used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 process signals</a:t>
            </a:r>
            <a:endParaRPr sz="1800" dirty="0">
              <a:latin typeface="Arial MT"/>
              <a:cs typeface="Arial MT"/>
            </a:endParaRPr>
          </a:p>
          <a:p>
            <a:pPr marL="812165" lvl="1" indent="-342900">
              <a:lnSpc>
                <a:spcPct val="100000"/>
              </a:lnSpc>
              <a:spcBef>
                <a:spcPts val="840"/>
              </a:spcBef>
              <a:buClr>
                <a:srgbClr val="CC6600"/>
              </a:buClr>
              <a:buSzPct val="77777"/>
              <a:buFont typeface="+mj-lt"/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Signal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generated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particular event</a:t>
            </a:r>
            <a:endParaRPr sz="1800" dirty="0">
              <a:latin typeface="Arial MT"/>
              <a:cs typeface="Arial MT"/>
            </a:endParaRPr>
          </a:p>
          <a:p>
            <a:pPr marL="812165" lvl="1" indent="-342900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+mj-lt"/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Signal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delivered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 dirty="0">
              <a:latin typeface="Arial MT"/>
              <a:cs typeface="Arial MT"/>
            </a:endParaRPr>
          </a:p>
          <a:p>
            <a:pPr marL="812165" lvl="1" indent="-342900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+mj-lt"/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Signal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handled</a:t>
            </a:r>
            <a:endParaRPr sz="1800" dirty="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93065" algn="l"/>
                <a:tab pos="393700" algn="l"/>
              </a:tabLst>
            </a:pPr>
            <a:r>
              <a:rPr sz="1800" spc="-5" dirty="0">
                <a:latin typeface="Arial MT"/>
                <a:cs typeface="Arial MT"/>
              </a:rPr>
              <a:t>Options: (method of delivery depends 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type of signal)</a:t>
            </a:r>
            <a:endParaRPr sz="1800" dirty="0">
              <a:latin typeface="Arial MT"/>
              <a:cs typeface="Arial MT"/>
            </a:endParaRPr>
          </a:p>
          <a:p>
            <a:pPr marL="812800" indent="-343535">
              <a:lnSpc>
                <a:spcPct val="100000"/>
              </a:lnSpc>
              <a:spcBef>
                <a:spcPts val="740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Deliver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signal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 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 to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which 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signal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applies</a:t>
            </a:r>
            <a:endParaRPr sz="1800" dirty="0">
              <a:latin typeface="Arial MT"/>
              <a:cs typeface="Arial MT"/>
            </a:endParaRPr>
          </a:p>
          <a:p>
            <a:pPr marL="812800" indent="-343535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Deliver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signal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 every thread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the process</a:t>
            </a:r>
            <a:endParaRPr sz="1800" dirty="0">
              <a:latin typeface="Arial MT"/>
              <a:cs typeface="Arial MT"/>
            </a:endParaRPr>
          </a:p>
          <a:p>
            <a:pPr marL="812800" indent="-343535">
              <a:lnSpc>
                <a:spcPct val="100000"/>
              </a:lnSpc>
              <a:spcBef>
                <a:spcPts val="840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Deliver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signal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 certain threads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the process</a:t>
            </a:r>
            <a:endParaRPr sz="1800" dirty="0">
              <a:latin typeface="Arial MT"/>
              <a:cs typeface="Arial MT"/>
            </a:endParaRPr>
          </a:p>
          <a:p>
            <a:pPr marL="812165" marR="588645" indent="-342900">
              <a:lnSpc>
                <a:spcPts val="2110"/>
              </a:lnSpc>
              <a:spcBef>
                <a:spcPts val="835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Assign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specific thread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 receive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signals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921646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F814-A46F-BDBE-B8CA-05954775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958687"/>
            <a:ext cx="10515600" cy="468479"/>
          </a:xfrm>
        </p:spPr>
        <p:txBody>
          <a:bodyPr>
            <a:noAutofit/>
          </a:bodyPr>
          <a:lstStyle/>
          <a:p>
            <a:r>
              <a:rPr lang="en-US" sz="2800" spc="-5" dirty="0"/>
              <a:t>Thread</a:t>
            </a:r>
            <a:r>
              <a:rPr lang="en-US" sz="2800" spc="-85" dirty="0"/>
              <a:t> </a:t>
            </a:r>
            <a:r>
              <a:rPr lang="en-US" sz="2800" spc="-5" dirty="0"/>
              <a:t>Pools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93847-D7B8-1659-D390-E72B66B9A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0C443-D4CB-2739-B376-F69446B9371D}"/>
              </a:ext>
            </a:extLst>
          </p:cNvPr>
          <p:cNvSpPr txBox="1"/>
          <p:nvPr/>
        </p:nvSpPr>
        <p:spPr>
          <a:xfrm>
            <a:off x="429706" y="6335494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sp>
        <p:nvSpPr>
          <p:cNvPr id="6" name="object 4"/>
          <p:cNvSpPr txBox="1"/>
          <p:nvPr/>
        </p:nvSpPr>
        <p:spPr>
          <a:xfrm>
            <a:off x="1073251" y="2410329"/>
            <a:ext cx="10339379" cy="15059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9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Create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number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threads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pool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where they await work</a:t>
            </a:r>
            <a:endParaRPr sz="18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Advantages:</a:t>
            </a:r>
            <a:endParaRPr sz="1800" dirty="0">
              <a:latin typeface="Arial MT"/>
              <a:cs typeface="Arial MT"/>
            </a:endParaRPr>
          </a:p>
          <a:p>
            <a:pPr marL="755015" marR="5080" lvl="1" indent="-285750">
              <a:lnSpc>
                <a:spcPct val="102200"/>
              </a:lnSpc>
              <a:spcBef>
                <a:spcPts val="695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Usually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slightly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faster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service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request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with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existing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than create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new thread</a:t>
            </a:r>
            <a:endParaRPr sz="1800" dirty="0">
              <a:latin typeface="Arial MT"/>
              <a:cs typeface="Arial MT"/>
            </a:endParaRPr>
          </a:p>
          <a:p>
            <a:pPr marL="755015" marR="258445" lvl="1" indent="-285750">
              <a:lnSpc>
                <a:spcPts val="2090"/>
              </a:lnSpc>
              <a:spcBef>
                <a:spcPts val="869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Allows the number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threads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the application(s)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 be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bound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 the </a:t>
            </a:r>
            <a:r>
              <a:rPr sz="1800" dirty="0">
                <a:latin typeface="Arial MT"/>
                <a:cs typeface="Arial MT"/>
              </a:rPr>
              <a:t>size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the pool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8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2325" y="3994222"/>
            <a:ext cx="4656136" cy="23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82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F814-A46F-BDBE-B8CA-05954775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958687"/>
            <a:ext cx="10515600" cy="468479"/>
          </a:xfrm>
        </p:spPr>
        <p:txBody>
          <a:bodyPr>
            <a:noAutofit/>
          </a:bodyPr>
          <a:lstStyle/>
          <a:p>
            <a:r>
              <a:rPr lang="en-US" sz="2800" spc="-5" dirty="0"/>
              <a:t>Thread</a:t>
            </a:r>
            <a:r>
              <a:rPr lang="en-US" sz="2800" spc="-50" dirty="0"/>
              <a:t> </a:t>
            </a:r>
            <a:r>
              <a:rPr lang="en-US" sz="2800" spc="-5" dirty="0"/>
              <a:t>Specific</a:t>
            </a:r>
            <a:r>
              <a:rPr lang="en-US" sz="2800" spc="-45" dirty="0"/>
              <a:t> </a:t>
            </a:r>
            <a:r>
              <a:rPr lang="en-US" sz="2800" spc="-5" dirty="0"/>
              <a:t>Data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93847-D7B8-1659-D390-E72B66B9A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0C443-D4CB-2739-B376-F69446B9371D}"/>
              </a:ext>
            </a:extLst>
          </p:cNvPr>
          <p:cNvSpPr txBox="1"/>
          <p:nvPr/>
        </p:nvSpPr>
        <p:spPr>
          <a:xfrm>
            <a:off x="429706" y="6335494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sp>
        <p:nvSpPr>
          <p:cNvPr id="7" name="object 4"/>
          <p:cNvSpPr txBox="1"/>
          <p:nvPr/>
        </p:nvSpPr>
        <p:spPr>
          <a:xfrm>
            <a:off x="1021739" y="2635388"/>
            <a:ext cx="9538937" cy="2869439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819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Allows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 thread to have its own copy of data</a:t>
            </a:r>
            <a:endParaRPr sz="1800" dirty="0">
              <a:latin typeface="Arial MT"/>
              <a:cs typeface="Arial MT"/>
            </a:endParaRPr>
          </a:p>
          <a:p>
            <a:pPr marL="355600" marR="264795" indent="-342900" algn="just">
              <a:lnSpc>
                <a:spcPts val="2110"/>
              </a:lnSpc>
              <a:spcBef>
                <a:spcPts val="83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Useful when you do not have control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over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thread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creation process (i.e., when using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thread pool)</a:t>
            </a:r>
            <a:endParaRPr sz="1800" dirty="0">
              <a:latin typeface="Arial MT"/>
              <a:cs typeface="Arial MT"/>
            </a:endParaRPr>
          </a:p>
          <a:p>
            <a:pPr marL="755015" marR="5080" lvl="1" indent="-285750" algn="just">
              <a:lnSpc>
                <a:spcPct val="99400"/>
              </a:lnSpc>
              <a:spcBef>
                <a:spcPts val="795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Unlike processes, all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threads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single program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share the same address space. This means that </a:t>
            </a:r>
            <a:r>
              <a:rPr sz="1800" dirty="0">
                <a:latin typeface="Arial MT"/>
                <a:cs typeface="Arial MT"/>
              </a:rPr>
              <a:t>if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one thread modifies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location </a:t>
            </a:r>
            <a:r>
              <a:rPr sz="1800" dirty="0">
                <a:latin typeface="Arial MT"/>
                <a:cs typeface="Arial MT"/>
              </a:rPr>
              <a:t>in </a:t>
            </a:r>
            <a:r>
              <a:rPr sz="1800" spc="-5" dirty="0">
                <a:latin typeface="Arial MT"/>
                <a:cs typeface="Arial MT"/>
              </a:rPr>
              <a:t>memory (for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instance,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global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variable), 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change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visible to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 other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threads.</a:t>
            </a:r>
            <a:endParaRPr sz="1800" dirty="0">
              <a:latin typeface="Arial MT"/>
              <a:cs typeface="Arial MT"/>
            </a:endParaRPr>
          </a:p>
          <a:p>
            <a:pPr marL="755015" marR="17780" lvl="1" indent="-285750" algn="just">
              <a:lnSpc>
                <a:spcPct val="100400"/>
              </a:lnSpc>
              <a:spcBef>
                <a:spcPts val="735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8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thread-specific data area: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variables stored </a:t>
            </a:r>
            <a:r>
              <a:rPr sz="1800" dirty="0">
                <a:latin typeface="Arial MT"/>
                <a:cs typeface="Arial MT"/>
              </a:rPr>
              <a:t>in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this area are duplicated for each thread, and each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 may modify its copy of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variable without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affecting </a:t>
            </a:r>
            <a:r>
              <a:rPr sz="1800" spc="-5" dirty="0">
                <a:latin typeface="Arial MT"/>
                <a:cs typeface="Arial MT"/>
              </a:rPr>
              <a:t>other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threads.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585926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F814-A46F-BDBE-B8CA-05954775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958687"/>
            <a:ext cx="10515600" cy="468479"/>
          </a:xfrm>
        </p:spPr>
        <p:txBody>
          <a:bodyPr>
            <a:noAutofit/>
          </a:bodyPr>
          <a:lstStyle/>
          <a:p>
            <a:r>
              <a:rPr lang="en-US" sz="2800" spc="-10" dirty="0"/>
              <a:t>Scheduler</a:t>
            </a:r>
            <a:r>
              <a:rPr lang="en-US" sz="2800" spc="-170" dirty="0"/>
              <a:t> </a:t>
            </a:r>
            <a:r>
              <a:rPr lang="en-US" sz="2800" spc="-5" dirty="0"/>
              <a:t>Activations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93847-D7B8-1659-D390-E72B66B9A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0C443-D4CB-2739-B376-F69446B9371D}"/>
              </a:ext>
            </a:extLst>
          </p:cNvPr>
          <p:cNvSpPr txBox="1"/>
          <p:nvPr/>
        </p:nvSpPr>
        <p:spPr>
          <a:xfrm>
            <a:off x="429706" y="6335494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sp>
        <p:nvSpPr>
          <p:cNvPr id="6" name="object 4"/>
          <p:cNvSpPr txBox="1"/>
          <p:nvPr/>
        </p:nvSpPr>
        <p:spPr>
          <a:xfrm>
            <a:off x="1008860" y="2602689"/>
            <a:ext cx="9268481" cy="29643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5080" indent="-342900" algn="just">
              <a:lnSpc>
                <a:spcPct val="99400"/>
              </a:lnSpc>
              <a:spcBef>
                <a:spcPts val="11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Both M:M and </a:t>
            </a:r>
            <a:r>
              <a:rPr sz="1800" spc="-15" dirty="0">
                <a:latin typeface="Arial MT"/>
                <a:cs typeface="Arial MT"/>
              </a:rPr>
              <a:t>Two-level </a:t>
            </a:r>
            <a:r>
              <a:rPr sz="1800" spc="-5" dirty="0">
                <a:latin typeface="Arial MT"/>
                <a:cs typeface="Arial MT"/>
              </a:rPr>
              <a:t>models require communication to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maintain the appropriate number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kernel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threads allocated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application</a:t>
            </a:r>
            <a:endParaRPr sz="1800" dirty="0">
              <a:latin typeface="Arial MT"/>
              <a:cs typeface="Arial MT"/>
            </a:endParaRPr>
          </a:p>
          <a:p>
            <a:pPr marL="355600" indent="-342900" algn="just">
              <a:lnSpc>
                <a:spcPct val="10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45" dirty="0">
                <a:latin typeface="Arial MT"/>
                <a:cs typeface="Arial MT"/>
              </a:rPr>
              <a:t>LWP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</a:t>
            </a:r>
            <a:r>
              <a:rPr sz="1800" b="1" spc="-5" dirty="0">
                <a:latin typeface="Arial"/>
                <a:cs typeface="Arial"/>
              </a:rPr>
              <a:t>Light-weight process</a:t>
            </a:r>
            <a:r>
              <a:rPr sz="1800" spc="-5" dirty="0">
                <a:latin typeface="Arial MT"/>
                <a:cs typeface="Arial MT"/>
              </a:rPr>
              <a:t>)</a:t>
            </a:r>
            <a:r>
              <a:rPr sz="1800" dirty="0">
                <a:latin typeface="Arial MT"/>
                <a:cs typeface="Arial MT"/>
              </a:rPr>
              <a:t> 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b="1" spc="-5" dirty="0">
                <a:latin typeface="Arial"/>
                <a:cs typeface="Arial"/>
              </a:rPr>
              <a:t>virtual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processor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attached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kernel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</a:t>
            </a:r>
            <a:endParaRPr sz="1800" dirty="0">
              <a:latin typeface="Arial MT"/>
              <a:cs typeface="Arial MT"/>
            </a:endParaRPr>
          </a:p>
          <a:p>
            <a:pPr marL="355600" marR="284480" indent="-342900" algn="just">
              <a:lnSpc>
                <a:spcPts val="2110"/>
              </a:lnSpc>
              <a:spcBef>
                <a:spcPts val="85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Scheduler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activations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provide </a:t>
            </a:r>
            <a:r>
              <a:rPr sz="1800" b="1" spc="-5" dirty="0">
                <a:latin typeface="Arial"/>
                <a:cs typeface="Arial"/>
              </a:rPr>
              <a:t>upcalls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-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communication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mechanism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from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kernel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 the thread library</a:t>
            </a:r>
            <a:endParaRPr sz="1800" dirty="0">
              <a:latin typeface="Arial MT"/>
              <a:cs typeface="Arial MT"/>
            </a:endParaRPr>
          </a:p>
          <a:p>
            <a:pPr marL="355600" marR="436880" indent="-342900" algn="just">
              <a:lnSpc>
                <a:spcPts val="2090"/>
              </a:lnSpc>
              <a:spcBef>
                <a:spcPts val="91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Upcalls are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handled by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 library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with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 </a:t>
            </a:r>
            <a:r>
              <a:rPr sz="1800" b="1" spc="-5" dirty="0">
                <a:latin typeface="Arial"/>
                <a:cs typeface="Arial"/>
              </a:rPr>
              <a:t>upcall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handler</a:t>
            </a:r>
            <a:endParaRPr sz="1800" dirty="0">
              <a:latin typeface="Arial"/>
              <a:cs typeface="Arial"/>
            </a:endParaRPr>
          </a:p>
          <a:p>
            <a:pPr marL="355600" marR="284480" indent="-342900" algn="just">
              <a:lnSpc>
                <a:spcPct val="102200"/>
              </a:lnSpc>
              <a:spcBef>
                <a:spcPts val="63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This communication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allows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application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 maintain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correct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kernel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threads</a:t>
            </a:r>
            <a:endParaRPr sz="1800" dirty="0">
              <a:latin typeface="Arial MT"/>
              <a:cs typeface="Arial MT"/>
            </a:endParaRPr>
          </a:p>
          <a:p>
            <a:pPr marL="355600" marR="335280" algn="just">
              <a:lnSpc>
                <a:spcPct val="102200"/>
              </a:lnSpc>
              <a:spcBef>
                <a:spcPts val="670"/>
              </a:spcBef>
            </a:pPr>
            <a:r>
              <a:rPr sz="1800" i="1" spc="-5" dirty="0">
                <a:latin typeface="Arial"/>
                <a:cs typeface="Arial"/>
              </a:rPr>
              <a:t>when an application thread </a:t>
            </a:r>
            <a:r>
              <a:rPr sz="1800" i="1" dirty="0">
                <a:latin typeface="Arial"/>
                <a:cs typeface="Arial"/>
              </a:rPr>
              <a:t>is </a:t>
            </a:r>
            <a:r>
              <a:rPr sz="1800" i="1" spc="-5" dirty="0">
                <a:latin typeface="Arial"/>
                <a:cs typeface="Arial"/>
              </a:rPr>
              <a:t>about to block, an upcall </a:t>
            </a:r>
            <a:r>
              <a:rPr sz="1800" i="1" dirty="0">
                <a:latin typeface="Arial"/>
                <a:cs typeface="Arial"/>
              </a:rPr>
              <a:t>is </a:t>
            </a:r>
            <a:r>
              <a:rPr sz="1800" i="1" spc="-49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triggered.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8182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F814-A46F-BDBE-B8CA-05954775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958687"/>
            <a:ext cx="10515600" cy="468479"/>
          </a:xfrm>
        </p:spPr>
        <p:txBody>
          <a:bodyPr>
            <a:noAutofit/>
          </a:bodyPr>
          <a:lstStyle/>
          <a:p>
            <a:r>
              <a:rPr lang="en-US" sz="2800" spc="-60" dirty="0"/>
              <a:t>LWP</a:t>
            </a:r>
            <a:r>
              <a:rPr lang="en-US" sz="2800" spc="-70" dirty="0"/>
              <a:t> </a:t>
            </a:r>
            <a:r>
              <a:rPr lang="en-US" sz="2800" dirty="0"/>
              <a:t>:</a:t>
            </a:r>
            <a:r>
              <a:rPr lang="en-US" sz="2800" spc="-15" dirty="0"/>
              <a:t> </a:t>
            </a:r>
            <a:r>
              <a:rPr lang="en-US" sz="2800" spc="-10" dirty="0"/>
              <a:t>Light-weight</a:t>
            </a:r>
            <a:r>
              <a:rPr lang="en-US" sz="2800" spc="-20" dirty="0"/>
              <a:t> </a:t>
            </a:r>
            <a:r>
              <a:rPr lang="en-US" sz="2800" spc="-5" dirty="0"/>
              <a:t>Process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93847-D7B8-1659-D390-E72B66B9A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0C443-D4CB-2739-B376-F69446B9371D}"/>
              </a:ext>
            </a:extLst>
          </p:cNvPr>
          <p:cNvSpPr txBox="1"/>
          <p:nvPr/>
        </p:nvSpPr>
        <p:spPr>
          <a:xfrm>
            <a:off x="429706" y="6335494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grpSp>
        <p:nvGrpSpPr>
          <p:cNvPr id="7" name="object 2"/>
          <p:cNvGrpSpPr/>
          <p:nvPr/>
        </p:nvGrpSpPr>
        <p:grpSpPr>
          <a:xfrm>
            <a:off x="2174070" y="2635388"/>
            <a:ext cx="5924550" cy="3407782"/>
            <a:chOff x="1571625" y="1808162"/>
            <a:chExt cx="5924550" cy="4200525"/>
          </a:xfrm>
        </p:grpSpPr>
        <p:sp>
          <p:nvSpPr>
            <p:cNvPr id="8" name="object 3"/>
            <p:cNvSpPr/>
            <p:nvPr/>
          </p:nvSpPr>
          <p:spPr>
            <a:xfrm>
              <a:off x="1611388" y="4206874"/>
              <a:ext cx="3561079" cy="760730"/>
            </a:xfrm>
            <a:custGeom>
              <a:avLst/>
              <a:gdLst/>
              <a:ahLst/>
              <a:cxnLst/>
              <a:rect l="l" t="t" r="r" b="b"/>
              <a:pathLst>
                <a:path w="3561079" h="760729">
                  <a:moveTo>
                    <a:pt x="6184" y="752741"/>
                  </a:moveTo>
                  <a:lnTo>
                    <a:pt x="406" y="757707"/>
                  </a:lnTo>
                  <a:lnTo>
                    <a:pt x="0" y="760158"/>
                  </a:lnTo>
                  <a:lnTo>
                    <a:pt x="6184" y="752741"/>
                  </a:lnTo>
                  <a:close/>
                </a:path>
                <a:path w="3561079" h="760729">
                  <a:moveTo>
                    <a:pt x="3560686" y="0"/>
                  </a:moveTo>
                  <a:lnTo>
                    <a:pt x="3552748" y="7937"/>
                  </a:lnTo>
                  <a:lnTo>
                    <a:pt x="3557371" y="9525"/>
                  </a:lnTo>
                  <a:lnTo>
                    <a:pt x="35606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1625" y="1808162"/>
              <a:ext cx="5924550" cy="4200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8263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00E1405-97D0-6664-9BA5-1974814FC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258" y="1926021"/>
            <a:ext cx="10515600" cy="1092734"/>
          </a:xfrm>
        </p:spPr>
        <p:txBody>
          <a:bodyPr>
            <a:normAutofit/>
          </a:bodyPr>
          <a:lstStyle/>
          <a:p>
            <a:r>
              <a:rPr lang="en-US" spc="-5" dirty="0"/>
              <a:t>Chapter</a:t>
            </a:r>
            <a:r>
              <a:rPr lang="en-US" spc="-40" dirty="0"/>
              <a:t> </a:t>
            </a:r>
            <a:r>
              <a:rPr lang="en-US" spc="-5" dirty="0"/>
              <a:t>4:</a:t>
            </a:r>
            <a:r>
              <a:rPr lang="en-US" spc="-40" dirty="0"/>
              <a:t> </a:t>
            </a:r>
            <a:r>
              <a:rPr lang="en-US" spc="-5" dirty="0"/>
              <a:t>Threads</a:t>
            </a:r>
            <a:endParaRPr lang="fi-FI" dirty="0"/>
          </a:p>
        </p:txBody>
      </p:sp>
      <p:sp>
        <p:nvSpPr>
          <p:cNvPr id="4" name="object 4"/>
          <p:cNvSpPr txBox="1"/>
          <p:nvPr/>
        </p:nvSpPr>
        <p:spPr>
          <a:xfrm>
            <a:off x="1449754" y="2690987"/>
            <a:ext cx="2853055" cy="291846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42900">
              <a:lnSpc>
                <a:spcPct val="100000"/>
              </a:lnSpc>
              <a:spcBef>
                <a:spcPts val="985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Overview</a:t>
            </a:r>
            <a:endParaRPr sz="20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9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Multithreading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Models</a:t>
            </a:r>
          </a:p>
          <a:p>
            <a:pPr marL="355600" indent="-342900">
              <a:lnSpc>
                <a:spcPct val="100000"/>
              </a:lnSpc>
              <a:spcBef>
                <a:spcPts val="815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Threading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Issues</a:t>
            </a:r>
            <a:endParaRPr sz="20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9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Pthreads</a:t>
            </a:r>
            <a:endParaRPr sz="20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Windows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XP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Threads</a:t>
            </a:r>
            <a:endParaRPr sz="20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15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Linux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Threads</a:t>
            </a:r>
            <a:endParaRPr sz="20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9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Java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Threads</a:t>
            </a:r>
            <a:endParaRPr sz="20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210727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F814-A46F-BDBE-B8CA-05954775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958687"/>
            <a:ext cx="10515600" cy="468479"/>
          </a:xfrm>
        </p:spPr>
        <p:txBody>
          <a:bodyPr>
            <a:noAutofit/>
          </a:bodyPr>
          <a:lstStyle/>
          <a:p>
            <a:r>
              <a:rPr lang="en-US" sz="2800" dirty="0" err="1"/>
              <a:t>P</a:t>
            </a:r>
            <a:r>
              <a:rPr lang="en-US" sz="2800" spc="-5" dirty="0" err="1"/>
              <a:t>t</a:t>
            </a:r>
            <a:r>
              <a:rPr lang="en-US" sz="2800" spc="-10" dirty="0" err="1"/>
              <a:t>h</a:t>
            </a:r>
            <a:r>
              <a:rPr lang="en-US" sz="2800" spc="5" dirty="0" err="1"/>
              <a:t>r</a:t>
            </a:r>
            <a:r>
              <a:rPr lang="en-US" sz="2800" spc="-5" dirty="0" err="1"/>
              <a:t>ea</a:t>
            </a:r>
            <a:r>
              <a:rPr lang="en-US" sz="2800" spc="-10" dirty="0" err="1"/>
              <a:t>d</a:t>
            </a:r>
            <a:r>
              <a:rPr lang="en-US" sz="2800" dirty="0" err="1"/>
              <a:t>s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93847-D7B8-1659-D390-E72B66B9A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0C443-D4CB-2739-B376-F69446B9371D}"/>
              </a:ext>
            </a:extLst>
          </p:cNvPr>
          <p:cNvSpPr txBox="1"/>
          <p:nvPr/>
        </p:nvSpPr>
        <p:spPr>
          <a:xfrm>
            <a:off x="429706" y="6335494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sp>
        <p:nvSpPr>
          <p:cNvPr id="12" name="object 4"/>
          <p:cNvSpPr txBox="1"/>
          <p:nvPr/>
        </p:nvSpPr>
        <p:spPr>
          <a:xfrm>
            <a:off x="806879" y="2732247"/>
            <a:ext cx="7049234" cy="2652649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22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POSIX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standard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(IEEE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1003.1c)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 thread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creation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synchronization</a:t>
            </a:r>
            <a:endParaRPr sz="1800" dirty="0">
              <a:latin typeface="Arial MT"/>
              <a:cs typeface="Arial MT"/>
            </a:endParaRPr>
          </a:p>
          <a:p>
            <a:pPr marL="355600" indent="-342900">
              <a:lnSpc>
                <a:spcPct val="150000"/>
              </a:lnSpc>
              <a:spcBef>
                <a:spcPts val="68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API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specifies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behavior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thread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library,</a:t>
            </a:r>
            <a:r>
              <a:rPr lang="en-US" sz="1800" spc="-20" dirty="0">
                <a:latin typeface="Arial MT"/>
                <a:cs typeface="Arial MT"/>
              </a:rPr>
              <a:t> </a:t>
            </a:r>
            <a:r>
              <a:rPr lang="en-US" spc="-5" dirty="0">
                <a:latin typeface="Arial MT"/>
                <a:cs typeface="Arial MT"/>
              </a:rPr>
              <a:t>implementation</a:t>
            </a:r>
            <a:r>
              <a:rPr lang="en-US" spc="-1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is</a:t>
            </a:r>
            <a:r>
              <a:rPr lang="en-US" spc="-5" dirty="0">
                <a:latin typeface="Arial MT"/>
                <a:cs typeface="Arial MT"/>
              </a:rPr>
              <a:t> up to development of the library</a:t>
            </a:r>
          </a:p>
          <a:p>
            <a:pPr marL="355600" indent="-342900">
              <a:lnSpc>
                <a:spcPct val="150000"/>
              </a:lnSpc>
              <a:spcBef>
                <a:spcPts val="68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pc="-5" dirty="0">
                <a:latin typeface="Arial MT"/>
                <a:cs typeface="Arial MT"/>
              </a:rPr>
              <a:t>Common </a:t>
            </a:r>
            <a:r>
              <a:rPr lang="en-US" dirty="0">
                <a:latin typeface="Arial MT"/>
                <a:cs typeface="Arial MT"/>
              </a:rPr>
              <a:t>in </a:t>
            </a:r>
            <a:r>
              <a:rPr lang="en-US" spc="-5" dirty="0">
                <a:latin typeface="Arial MT"/>
                <a:cs typeface="Arial MT"/>
              </a:rPr>
              <a:t>UNIX operating</a:t>
            </a:r>
            <a:r>
              <a:rPr lang="en-US" dirty="0">
                <a:latin typeface="Arial MT"/>
                <a:cs typeface="Arial MT"/>
              </a:rPr>
              <a:t> </a:t>
            </a:r>
            <a:r>
              <a:rPr lang="en-US" spc="-5" dirty="0">
                <a:latin typeface="Arial MT"/>
                <a:cs typeface="Arial MT"/>
              </a:rPr>
              <a:t>systems</a:t>
            </a:r>
            <a:r>
              <a:rPr lang="en-US" dirty="0">
                <a:latin typeface="Arial MT"/>
                <a:cs typeface="Arial MT"/>
              </a:rPr>
              <a:t> </a:t>
            </a:r>
            <a:r>
              <a:rPr lang="en-US" spc="-5" dirty="0">
                <a:latin typeface="Arial MT"/>
                <a:cs typeface="Arial MT"/>
              </a:rPr>
              <a:t>(Solaris, Linux, </a:t>
            </a:r>
            <a:r>
              <a:rPr lang="en-US" spc="-484" dirty="0">
                <a:latin typeface="Arial MT"/>
                <a:cs typeface="Arial MT"/>
              </a:rPr>
              <a:t> </a:t>
            </a:r>
            <a:r>
              <a:rPr lang="en-US" spc="-5" dirty="0">
                <a:latin typeface="Arial MT"/>
                <a:cs typeface="Arial MT"/>
              </a:rPr>
              <a:t>Mac</a:t>
            </a:r>
            <a:r>
              <a:rPr lang="en-US" spc="-10" dirty="0">
                <a:latin typeface="Arial MT"/>
                <a:cs typeface="Arial MT"/>
              </a:rPr>
              <a:t> </a:t>
            </a:r>
            <a:r>
              <a:rPr lang="en-US" spc="-5" dirty="0">
                <a:latin typeface="Arial MT"/>
                <a:cs typeface="Arial MT"/>
              </a:rPr>
              <a:t>OS X)</a:t>
            </a:r>
            <a:endParaRPr lang="en-US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Clr>
                <a:srgbClr val="993300"/>
              </a:buClr>
              <a:buSzPct val="88888"/>
              <a:buFont typeface="Lucida Sans Unicode"/>
              <a:buChar char="■"/>
              <a:tabLst>
                <a:tab pos="354965" algn="l"/>
                <a:tab pos="355600" algn="l"/>
              </a:tabLst>
            </a:pPr>
            <a:endParaRPr sz="1800" dirty="0">
              <a:latin typeface="Arial MT"/>
              <a:cs typeface="Arial MT"/>
            </a:endParaRPr>
          </a:p>
        </p:txBody>
      </p:sp>
      <p:grpSp>
        <p:nvGrpSpPr>
          <p:cNvPr id="19" name="object 11"/>
          <p:cNvGrpSpPr/>
          <p:nvPr/>
        </p:nvGrpSpPr>
        <p:grpSpPr>
          <a:xfrm>
            <a:off x="9150558" y="3489023"/>
            <a:ext cx="1828800" cy="1697356"/>
            <a:chOff x="6792912" y="1450966"/>
            <a:chExt cx="1828800" cy="1697356"/>
          </a:xfrm>
        </p:grpSpPr>
        <p:sp>
          <p:nvSpPr>
            <p:cNvPr id="20" name="object 12"/>
            <p:cNvSpPr/>
            <p:nvPr/>
          </p:nvSpPr>
          <p:spPr>
            <a:xfrm>
              <a:off x="6792912" y="1450967"/>
              <a:ext cx="1828800" cy="1697355"/>
            </a:xfrm>
            <a:custGeom>
              <a:avLst/>
              <a:gdLst/>
              <a:ahLst/>
              <a:cxnLst/>
              <a:rect l="l" t="t" r="r" b="b"/>
              <a:pathLst>
                <a:path w="1828800" h="1697355">
                  <a:moveTo>
                    <a:pt x="855640" y="0"/>
                  </a:moveTo>
                  <a:lnTo>
                    <a:pt x="304800" y="681045"/>
                  </a:lnTo>
                  <a:lnTo>
                    <a:pt x="0" y="681045"/>
                  </a:lnTo>
                  <a:lnTo>
                    <a:pt x="0" y="1697045"/>
                  </a:lnTo>
                  <a:lnTo>
                    <a:pt x="1828800" y="1697045"/>
                  </a:lnTo>
                  <a:lnTo>
                    <a:pt x="1828800" y="681045"/>
                  </a:lnTo>
                  <a:lnTo>
                    <a:pt x="762000" y="681045"/>
                  </a:lnTo>
                  <a:lnTo>
                    <a:pt x="85564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" name="object 13"/>
            <p:cNvSpPr/>
            <p:nvPr/>
          </p:nvSpPr>
          <p:spPr>
            <a:xfrm>
              <a:off x="6792912" y="1450966"/>
              <a:ext cx="1828800" cy="1697355"/>
            </a:xfrm>
            <a:custGeom>
              <a:avLst/>
              <a:gdLst/>
              <a:ahLst/>
              <a:cxnLst/>
              <a:rect l="l" t="t" r="r" b="b"/>
              <a:pathLst>
                <a:path w="1828800" h="1697355">
                  <a:moveTo>
                    <a:pt x="0" y="681046"/>
                  </a:moveTo>
                  <a:lnTo>
                    <a:pt x="304800" y="681046"/>
                  </a:lnTo>
                  <a:lnTo>
                    <a:pt x="855640" y="0"/>
                  </a:lnTo>
                  <a:lnTo>
                    <a:pt x="762000" y="681046"/>
                  </a:lnTo>
                  <a:lnTo>
                    <a:pt x="1828800" y="681046"/>
                  </a:lnTo>
                  <a:lnTo>
                    <a:pt x="1828800" y="850380"/>
                  </a:lnTo>
                  <a:lnTo>
                    <a:pt x="1828800" y="1104380"/>
                  </a:lnTo>
                  <a:lnTo>
                    <a:pt x="1828800" y="1697046"/>
                  </a:lnTo>
                  <a:lnTo>
                    <a:pt x="762000" y="1697046"/>
                  </a:lnTo>
                  <a:lnTo>
                    <a:pt x="304800" y="1697046"/>
                  </a:lnTo>
                  <a:lnTo>
                    <a:pt x="0" y="1697046"/>
                  </a:lnTo>
                  <a:lnTo>
                    <a:pt x="0" y="1104380"/>
                  </a:lnTo>
                  <a:lnTo>
                    <a:pt x="0" y="850380"/>
                  </a:lnTo>
                  <a:lnTo>
                    <a:pt x="0" y="6810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4"/>
          <p:cNvSpPr txBox="1"/>
          <p:nvPr/>
        </p:nvSpPr>
        <p:spPr>
          <a:xfrm>
            <a:off x="9277558" y="4337700"/>
            <a:ext cx="157480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635" algn="ctr">
              <a:lnSpc>
                <a:spcPct val="99400"/>
              </a:lnSpc>
              <a:spcBef>
                <a:spcPts val="110"/>
              </a:spcBef>
            </a:pPr>
            <a:r>
              <a:rPr sz="1800" spc="-5" dirty="0">
                <a:latin typeface="Arial MT"/>
                <a:cs typeface="Arial MT"/>
              </a:rPr>
              <a:t>Can be either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user-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kernel-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level.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23" name="object 11"/>
          <p:cNvGrpSpPr/>
          <p:nvPr/>
        </p:nvGrpSpPr>
        <p:grpSpPr>
          <a:xfrm>
            <a:off x="8426739" y="1958686"/>
            <a:ext cx="1838325" cy="1549152"/>
            <a:chOff x="6792912" y="1450966"/>
            <a:chExt cx="1828800" cy="1697356"/>
          </a:xfrm>
        </p:grpSpPr>
        <p:sp>
          <p:nvSpPr>
            <p:cNvPr id="24" name="object 12"/>
            <p:cNvSpPr/>
            <p:nvPr/>
          </p:nvSpPr>
          <p:spPr>
            <a:xfrm>
              <a:off x="6792912" y="1450967"/>
              <a:ext cx="1828800" cy="1697355"/>
            </a:xfrm>
            <a:custGeom>
              <a:avLst/>
              <a:gdLst/>
              <a:ahLst/>
              <a:cxnLst/>
              <a:rect l="l" t="t" r="r" b="b"/>
              <a:pathLst>
                <a:path w="1828800" h="1697355">
                  <a:moveTo>
                    <a:pt x="855640" y="0"/>
                  </a:moveTo>
                  <a:lnTo>
                    <a:pt x="304800" y="681045"/>
                  </a:lnTo>
                  <a:lnTo>
                    <a:pt x="0" y="681045"/>
                  </a:lnTo>
                  <a:lnTo>
                    <a:pt x="0" y="1697045"/>
                  </a:lnTo>
                  <a:lnTo>
                    <a:pt x="1828800" y="1697045"/>
                  </a:lnTo>
                  <a:lnTo>
                    <a:pt x="1828800" y="681045"/>
                  </a:lnTo>
                  <a:lnTo>
                    <a:pt x="762000" y="681045"/>
                  </a:lnTo>
                  <a:lnTo>
                    <a:pt x="85564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3"/>
            <p:cNvSpPr/>
            <p:nvPr/>
          </p:nvSpPr>
          <p:spPr>
            <a:xfrm>
              <a:off x="6792912" y="1450966"/>
              <a:ext cx="1828800" cy="1697355"/>
            </a:xfrm>
            <a:custGeom>
              <a:avLst/>
              <a:gdLst/>
              <a:ahLst/>
              <a:cxnLst/>
              <a:rect l="l" t="t" r="r" b="b"/>
              <a:pathLst>
                <a:path w="1828800" h="1697355">
                  <a:moveTo>
                    <a:pt x="0" y="681046"/>
                  </a:moveTo>
                  <a:lnTo>
                    <a:pt x="304800" y="681046"/>
                  </a:lnTo>
                  <a:lnTo>
                    <a:pt x="855640" y="0"/>
                  </a:lnTo>
                  <a:lnTo>
                    <a:pt x="762000" y="681046"/>
                  </a:lnTo>
                  <a:lnTo>
                    <a:pt x="1828800" y="681046"/>
                  </a:lnTo>
                  <a:lnTo>
                    <a:pt x="1828800" y="850380"/>
                  </a:lnTo>
                  <a:lnTo>
                    <a:pt x="1828800" y="1104380"/>
                  </a:lnTo>
                  <a:lnTo>
                    <a:pt x="1828800" y="1697046"/>
                  </a:lnTo>
                  <a:lnTo>
                    <a:pt x="762000" y="1697046"/>
                  </a:lnTo>
                  <a:lnTo>
                    <a:pt x="304800" y="1697046"/>
                  </a:lnTo>
                  <a:lnTo>
                    <a:pt x="0" y="1697046"/>
                  </a:lnTo>
                  <a:lnTo>
                    <a:pt x="0" y="1104380"/>
                  </a:lnTo>
                  <a:lnTo>
                    <a:pt x="0" y="850380"/>
                  </a:lnTo>
                  <a:lnTo>
                    <a:pt x="0" y="6810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570407" y="2605900"/>
            <a:ext cx="155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Q: Is it a use or </a:t>
            </a:r>
            <a:r>
              <a:rPr lang="en-US" dirty="0" err="1">
                <a:solidFill>
                  <a:schemeClr val="bg1"/>
                </a:solidFill>
              </a:rPr>
              <a:t>Kernal</a:t>
            </a:r>
            <a:r>
              <a:rPr lang="en-US" dirty="0">
                <a:solidFill>
                  <a:schemeClr val="bg1"/>
                </a:solidFill>
              </a:rPr>
              <a:t>-level Library?</a:t>
            </a:r>
          </a:p>
        </p:txBody>
      </p:sp>
    </p:spTree>
    <p:extLst>
      <p:ext uri="{BB962C8B-B14F-4D97-AF65-F5344CB8AC3E}">
        <p14:creationId xmlns:p14="http://schemas.microsoft.com/office/powerpoint/2010/main" val="4259484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68D65-E115-7CE8-8F2A-E8A9B461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/>
              <a:t>Windows</a:t>
            </a:r>
            <a:r>
              <a:rPr lang="en-US" spc="-45" dirty="0"/>
              <a:t> </a:t>
            </a:r>
            <a:r>
              <a:rPr lang="en-US" dirty="0"/>
              <a:t>XP</a:t>
            </a:r>
            <a:r>
              <a:rPr lang="en-US" spc="-85" dirty="0"/>
              <a:t> </a:t>
            </a:r>
            <a:r>
              <a:rPr lang="en-US" spc="-5" dirty="0"/>
              <a:t>Threads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5D45B-E0CA-2ECF-37F1-2AA1B0B288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686893-6F4F-C4D8-AB55-138D8E50E408}"/>
              </a:ext>
            </a:extLst>
          </p:cNvPr>
          <p:cNvSpPr txBox="1"/>
          <p:nvPr/>
        </p:nvSpPr>
        <p:spPr>
          <a:xfrm>
            <a:off x="429706" y="6506275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sp>
        <p:nvSpPr>
          <p:cNvPr id="11" name="object 4"/>
          <p:cNvSpPr txBox="1"/>
          <p:nvPr/>
        </p:nvSpPr>
        <p:spPr>
          <a:xfrm>
            <a:off x="1047494" y="2268661"/>
            <a:ext cx="6452235" cy="414728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9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Implements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one-to-one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mapping</a:t>
            </a:r>
            <a:endParaRPr sz="18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contains</a:t>
            </a:r>
            <a:endParaRPr sz="1800" dirty="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600" dirty="0">
                <a:latin typeface="Arial MT"/>
                <a:cs typeface="Arial MT"/>
              </a:rPr>
              <a:t>A</a:t>
            </a:r>
            <a:r>
              <a:rPr sz="1600" spc="-1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thread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id</a:t>
            </a:r>
            <a:endParaRPr sz="1600" dirty="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740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600" spc="-5" dirty="0">
                <a:latin typeface="Arial MT"/>
                <a:cs typeface="Arial MT"/>
              </a:rPr>
              <a:t>Register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set</a:t>
            </a:r>
            <a:endParaRPr sz="1600" dirty="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600" spc="-5" dirty="0">
                <a:latin typeface="Arial MT"/>
                <a:cs typeface="Arial MT"/>
              </a:rPr>
              <a:t>Separate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user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kernel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stacks</a:t>
            </a:r>
            <a:endParaRPr sz="1600" dirty="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600" spc="-5" dirty="0">
                <a:latin typeface="Arial MT"/>
                <a:cs typeface="Arial MT"/>
              </a:rPr>
              <a:t>Private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data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storage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area</a:t>
            </a:r>
            <a:endParaRPr sz="1600" dirty="0">
              <a:latin typeface="Arial MT"/>
              <a:cs typeface="Arial MT"/>
            </a:endParaRPr>
          </a:p>
          <a:p>
            <a:pPr marL="355600" marR="5080" indent="-342900">
              <a:lnSpc>
                <a:spcPts val="2090"/>
              </a:lnSpc>
              <a:spcBef>
                <a:spcPts val="97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The register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set,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stacks,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private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storage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area are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known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b="1" spc="-5" dirty="0">
                <a:latin typeface="Arial"/>
                <a:cs typeface="Arial"/>
              </a:rPr>
              <a:t>context </a:t>
            </a:r>
            <a:r>
              <a:rPr sz="1800" spc="-5" dirty="0">
                <a:latin typeface="Arial MT"/>
                <a:cs typeface="Arial MT"/>
              </a:rPr>
              <a:t>of the threads</a:t>
            </a:r>
            <a:endParaRPr sz="18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8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The primary data structures of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thread include:</a:t>
            </a:r>
            <a:endParaRPr sz="1800" dirty="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840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600" spc="-5" dirty="0">
                <a:latin typeface="Arial MT"/>
                <a:cs typeface="Arial MT"/>
              </a:rPr>
              <a:t>ETHREAD (executive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thread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block)</a:t>
            </a:r>
            <a:endParaRPr sz="1600" dirty="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600" spc="-5" dirty="0">
                <a:latin typeface="Arial MT"/>
                <a:cs typeface="Arial MT"/>
              </a:rPr>
              <a:t>KTHREAD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(kernel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thread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block)</a:t>
            </a:r>
            <a:endParaRPr sz="1600" dirty="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600" spc="-5" dirty="0">
                <a:latin typeface="Arial MT"/>
                <a:cs typeface="Arial MT"/>
              </a:rPr>
              <a:t>TEB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(thread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environment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block)</a:t>
            </a:r>
            <a:endParaRPr sz="16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14894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17245-9C87-C8AA-D039-E5D2892A6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5" dirty="0"/>
              <a:t>Structures</a:t>
            </a:r>
            <a:r>
              <a:rPr lang="en-US" spc="-45" dirty="0"/>
              <a:t> </a:t>
            </a:r>
            <a:r>
              <a:rPr lang="en-US" spc="-5" dirty="0"/>
              <a:t>of</a:t>
            </a:r>
            <a:r>
              <a:rPr lang="en-US" spc="-45" dirty="0"/>
              <a:t> </a:t>
            </a:r>
            <a:r>
              <a:rPr lang="en-US" spc="-5" dirty="0"/>
              <a:t>Thread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2ED41-08A7-2070-458D-D3AEE2C96C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686893-6F4F-C4D8-AB55-138D8E50E408}"/>
              </a:ext>
            </a:extLst>
          </p:cNvPr>
          <p:cNvSpPr txBox="1"/>
          <p:nvPr/>
        </p:nvSpPr>
        <p:spPr>
          <a:xfrm>
            <a:off x="736862" y="6444866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grpSp>
        <p:nvGrpSpPr>
          <p:cNvPr id="8" name="object 2"/>
          <p:cNvGrpSpPr/>
          <p:nvPr/>
        </p:nvGrpSpPr>
        <p:grpSpPr>
          <a:xfrm>
            <a:off x="2350126" y="2588655"/>
            <a:ext cx="5289550" cy="3743712"/>
            <a:chOff x="1847850" y="1325562"/>
            <a:chExt cx="5289550" cy="5146675"/>
          </a:xfrm>
        </p:grpSpPr>
        <p:sp>
          <p:nvSpPr>
            <p:cNvPr id="9" name="object 3"/>
            <p:cNvSpPr/>
            <p:nvPr/>
          </p:nvSpPr>
          <p:spPr>
            <a:xfrm>
              <a:off x="5164137" y="4206875"/>
              <a:ext cx="8255" cy="9525"/>
            </a:xfrm>
            <a:custGeom>
              <a:avLst/>
              <a:gdLst/>
              <a:ahLst/>
              <a:cxnLst/>
              <a:rect l="l" t="t" r="r" b="b"/>
              <a:pathLst>
                <a:path w="8254" h="9525">
                  <a:moveTo>
                    <a:pt x="7937" y="0"/>
                  </a:moveTo>
                  <a:lnTo>
                    <a:pt x="0" y="7937"/>
                  </a:lnTo>
                  <a:lnTo>
                    <a:pt x="4630" y="9525"/>
                  </a:lnTo>
                  <a:lnTo>
                    <a:pt x="7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7850" y="1325562"/>
              <a:ext cx="5289550" cy="5146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356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17245-9C87-C8AA-D039-E5D2892A6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5" dirty="0"/>
              <a:t>Linux</a:t>
            </a:r>
            <a:r>
              <a:rPr lang="en-US" spc="-75" dirty="0"/>
              <a:t> </a:t>
            </a:r>
            <a:r>
              <a:rPr lang="en-US" spc="-10" dirty="0"/>
              <a:t>Threads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2ED41-08A7-2070-458D-D3AEE2C96C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686893-6F4F-C4D8-AB55-138D8E50E408}"/>
              </a:ext>
            </a:extLst>
          </p:cNvPr>
          <p:cNvSpPr txBox="1"/>
          <p:nvPr/>
        </p:nvSpPr>
        <p:spPr>
          <a:xfrm>
            <a:off x="736862" y="6161532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sp>
        <p:nvSpPr>
          <p:cNvPr id="11" name="object 4"/>
          <p:cNvSpPr txBox="1"/>
          <p:nvPr/>
        </p:nvSpPr>
        <p:spPr>
          <a:xfrm>
            <a:off x="1000063" y="2571187"/>
            <a:ext cx="9178328" cy="1534394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84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Linux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refers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 them as </a:t>
            </a:r>
            <a:r>
              <a:rPr sz="1800" i="1" spc="-5" dirty="0">
                <a:latin typeface="Arial"/>
                <a:cs typeface="Arial"/>
              </a:rPr>
              <a:t>tasks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rather than </a:t>
            </a:r>
            <a:r>
              <a:rPr sz="1800" i="1" spc="-5" dirty="0">
                <a:latin typeface="Arial"/>
                <a:cs typeface="Arial"/>
              </a:rPr>
              <a:t>threads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50000"/>
              </a:lnSpc>
              <a:spcBef>
                <a:spcPts val="74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Thread creation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done through </a:t>
            </a:r>
            <a:r>
              <a:rPr sz="1800" b="1" spc="-5" dirty="0">
                <a:latin typeface="Arial"/>
                <a:cs typeface="Arial"/>
              </a:rPr>
              <a:t>clone() </a:t>
            </a:r>
            <a:r>
              <a:rPr sz="1800" spc="-5" dirty="0">
                <a:latin typeface="Arial MT"/>
                <a:cs typeface="Arial MT"/>
              </a:rPr>
              <a:t>system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call</a:t>
            </a:r>
            <a:endParaRPr sz="1800" dirty="0">
              <a:latin typeface="Arial MT"/>
              <a:cs typeface="Arial MT"/>
            </a:endParaRPr>
          </a:p>
          <a:p>
            <a:pPr marL="355600" marR="5080" indent="-342900">
              <a:lnSpc>
                <a:spcPct val="150000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b="1" spc="-5" dirty="0">
                <a:latin typeface="Arial"/>
                <a:cs typeface="Arial"/>
              </a:rPr>
              <a:t>clone() </a:t>
            </a:r>
            <a:r>
              <a:rPr sz="1800" spc="-5" dirty="0">
                <a:latin typeface="Arial MT"/>
                <a:cs typeface="Arial MT"/>
              </a:rPr>
              <a:t>allows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-5" dirty="0">
                <a:latin typeface="Arial MT"/>
                <a:cs typeface="Arial MT"/>
              </a:rPr>
              <a:t> child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task to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share 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 space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parent task (process)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700424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17245-9C87-C8AA-D039-E5D2892A6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/>
              <a:t>Java</a:t>
            </a:r>
            <a:r>
              <a:rPr lang="en-US" spc="-80" dirty="0"/>
              <a:t> </a:t>
            </a:r>
            <a:r>
              <a:rPr lang="en-US" spc="-5" dirty="0"/>
              <a:t>Threads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2ED41-08A7-2070-458D-D3AEE2C96C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686893-6F4F-C4D8-AB55-138D8E50E408}"/>
              </a:ext>
            </a:extLst>
          </p:cNvPr>
          <p:cNvSpPr txBox="1"/>
          <p:nvPr/>
        </p:nvSpPr>
        <p:spPr>
          <a:xfrm>
            <a:off x="736862" y="6161532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sp>
        <p:nvSpPr>
          <p:cNvPr id="6" name="object 4"/>
          <p:cNvSpPr txBox="1"/>
          <p:nvPr/>
        </p:nvSpPr>
        <p:spPr>
          <a:xfrm>
            <a:off x="987863" y="2601756"/>
            <a:ext cx="4502785" cy="2246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Java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managed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JVM</a:t>
            </a:r>
            <a:endParaRPr sz="1800" dirty="0">
              <a:latin typeface="Arial MT"/>
              <a:cs typeface="Arial MT"/>
            </a:endParaRPr>
          </a:p>
          <a:p>
            <a:pPr marL="285750" indent="-285750">
              <a:lnSpc>
                <a:spcPct val="100000"/>
              </a:lnSpc>
              <a:buClr>
                <a:srgbClr val="993300"/>
              </a:buClr>
              <a:buFont typeface="Wingdings" panose="05000000000000000000" pitchFamily="2" charset="2"/>
              <a:buChar char="q"/>
            </a:pPr>
            <a:endParaRPr sz="1800" dirty="0">
              <a:latin typeface="Arial MT"/>
              <a:cs typeface="Arial MT"/>
            </a:endParaRPr>
          </a:p>
          <a:p>
            <a:pPr marL="355600" indent="-342900">
              <a:lnSpc>
                <a:spcPct val="200000"/>
              </a:lnSpc>
              <a:spcBef>
                <a:spcPts val="157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Java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created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by:</a:t>
            </a:r>
            <a:endParaRPr sz="2500" dirty="0">
              <a:latin typeface="Arial MT"/>
              <a:cs typeface="Arial MT"/>
            </a:endParaRPr>
          </a:p>
          <a:p>
            <a:pPr marL="755650" lvl="1" indent="-285750">
              <a:lnSpc>
                <a:spcPct val="200000"/>
              </a:lnSpc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Extending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Thread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class</a:t>
            </a:r>
            <a:endParaRPr sz="1800" dirty="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spcBef>
                <a:spcPts val="745"/>
              </a:spcBef>
              <a:buClr>
                <a:srgbClr val="CC6600"/>
              </a:buClr>
              <a:buSzPct val="77777"/>
              <a:buFont typeface="Wingdings" panose="05000000000000000000" pitchFamily="2" charset="2"/>
              <a:buChar char="v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Implementing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Runnable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interface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7502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17245-9C87-C8AA-D039-E5D2892A6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/>
              <a:t>Java</a:t>
            </a:r>
            <a:r>
              <a:rPr lang="en-US" spc="-50" dirty="0"/>
              <a:t> </a:t>
            </a:r>
            <a:r>
              <a:rPr lang="en-US" spc="-5" dirty="0"/>
              <a:t>Thread</a:t>
            </a:r>
            <a:r>
              <a:rPr lang="en-US" spc="-45" dirty="0"/>
              <a:t> </a:t>
            </a:r>
            <a:r>
              <a:rPr lang="en-US" spc="-5" dirty="0"/>
              <a:t>States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2ED41-08A7-2070-458D-D3AEE2C96C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686893-6F4F-C4D8-AB55-138D8E50E408}"/>
              </a:ext>
            </a:extLst>
          </p:cNvPr>
          <p:cNvSpPr txBox="1"/>
          <p:nvPr/>
        </p:nvSpPr>
        <p:spPr>
          <a:xfrm>
            <a:off x="736862" y="6161532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grpSp>
        <p:nvGrpSpPr>
          <p:cNvPr id="8" name="object 2"/>
          <p:cNvGrpSpPr/>
          <p:nvPr/>
        </p:nvGrpSpPr>
        <p:grpSpPr>
          <a:xfrm>
            <a:off x="1231631" y="2659962"/>
            <a:ext cx="7753350" cy="2923540"/>
            <a:chOff x="793750" y="1738629"/>
            <a:chExt cx="7753350" cy="2923540"/>
          </a:xfrm>
        </p:grpSpPr>
        <p:sp>
          <p:nvSpPr>
            <p:cNvPr id="9" name="object 3"/>
            <p:cNvSpPr/>
            <p:nvPr/>
          </p:nvSpPr>
          <p:spPr>
            <a:xfrm>
              <a:off x="1188999" y="4205198"/>
              <a:ext cx="3983354" cy="11430"/>
            </a:xfrm>
            <a:custGeom>
              <a:avLst/>
              <a:gdLst/>
              <a:ahLst/>
              <a:cxnLst/>
              <a:rect l="l" t="t" r="r" b="b"/>
              <a:pathLst>
                <a:path w="3983354" h="11429">
                  <a:moveTo>
                    <a:pt x="4762" y="0"/>
                  </a:moveTo>
                  <a:lnTo>
                    <a:pt x="0" y="190"/>
                  </a:lnTo>
                  <a:lnTo>
                    <a:pt x="63" y="1778"/>
                  </a:lnTo>
                  <a:lnTo>
                    <a:pt x="4762" y="0"/>
                  </a:lnTo>
                  <a:close/>
                </a:path>
                <a:path w="3983354" h="11429">
                  <a:moveTo>
                    <a:pt x="3983075" y="1676"/>
                  </a:moveTo>
                  <a:lnTo>
                    <a:pt x="3975138" y="9613"/>
                  </a:lnTo>
                  <a:lnTo>
                    <a:pt x="3979761" y="11201"/>
                  </a:lnTo>
                  <a:lnTo>
                    <a:pt x="3983075" y="16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1850" y="1776412"/>
              <a:ext cx="7677150" cy="2847975"/>
            </a:xfrm>
            <a:prstGeom prst="rect">
              <a:avLst/>
            </a:prstGeom>
          </p:spPr>
        </p:pic>
        <p:sp>
          <p:nvSpPr>
            <p:cNvPr id="11" name="object 5"/>
            <p:cNvSpPr/>
            <p:nvPr/>
          </p:nvSpPr>
          <p:spPr>
            <a:xfrm>
              <a:off x="793750" y="1738629"/>
              <a:ext cx="7753350" cy="2923540"/>
            </a:xfrm>
            <a:custGeom>
              <a:avLst/>
              <a:gdLst/>
              <a:ahLst/>
              <a:cxnLst/>
              <a:rect l="l" t="t" r="r" b="b"/>
              <a:pathLst>
                <a:path w="7753350" h="2923540">
                  <a:moveTo>
                    <a:pt x="7727950" y="25400"/>
                  </a:moveTo>
                  <a:lnTo>
                    <a:pt x="7715250" y="25400"/>
                  </a:lnTo>
                  <a:lnTo>
                    <a:pt x="7715250" y="38100"/>
                  </a:lnTo>
                  <a:lnTo>
                    <a:pt x="7715250" y="2885440"/>
                  </a:lnTo>
                  <a:lnTo>
                    <a:pt x="38100" y="2885440"/>
                  </a:lnTo>
                  <a:lnTo>
                    <a:pt x="38100" y="38100"/>
                  </a:lnTo>
                  <a:lnTo>
                    <a:pt x="7715250" y="38100"/>
                  </a:lnTo>
                  <a:lnTo>
                    <a:pt x="7715250" y="25400"/>
                  </a:lnTo>
                  <a:lnTo>
                    <a:pt x="25400" y="25400"/>
                  </a:lnTo>
                  <a:lnTo>
                    <a:pt x="25400" y="38100"/>
                  </a:lnTo>
                  <a:lnTo>
                    <a:pt x="25400" y="2885440"/>
                  </a:lnTo>
                  <a:lnTo>
                    <a:pt x="25400" y="2898140"/>
                  </a:lnTo>
                  <a:lnTo>
                    <a:pt x="7727950" y="2898140"/>
                  </a:lnTo>
                  <a:lnTo>
                    <a:pt x="7727950" y="2885757"/>
                  </a:lnTo>
                  <a:lnTo>
                    <a:pt x="7727950" y="2885440"/>
                  </a:lnTo>
                  <a:lnTo>
                    <a:pt x="7727950" y="38100"/>
                  </a:lnTo>
                  <a:lnTo>
                    <a:pt x="7727950" y="37782"/>
                  </a:lnTo>
                  <a:lnTo>
                    <a:pt x="7727950" y="25400"/>
                  </a:lnTo>
                  <a:close/>
                </a:path>
                <a:path w="7753350" h="2923540">
                  <a:moveTo>
                    <a:pt x="7753350" y="0"/>
                  </a:moveTo>
                  <a:lnTo>
                    <a:pt x="7740650" y="0"/>
                  </a:lnTo>
                  <a:lnTo>
                    <a:pt x="7740650" y="12700"/>
                  </a:lnTo>
                  <a:lnTo>
                    <a:pt x="7740650" y="2910840"/>
                  </a:lnTo>
                  <a:lnTo>
                    <a:pt x="12700" y="2910840"/>
                  </a:lnTo>
                  <a:lnTo>
                    <a:pt x="12700" y="12700"/>
                  </a:lnTo>
                  <a:lnTo>
                    <a:pt x="7740650" y="12700"/>
                  </a:lnTo>
                  <a:lnTo>
                    <a:pt x="774065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2910840"/>
                  </a:lnTo>
                  <a:lnTo>
                    <a:pt x="0" y="2923540"/>
                  </a:lnTo>
                  <a:lnTo>
                    <a:pt x="7753350" y="2923540"/>
                  </a:lnTo>
                  <a:lnTo>
                    <a:pt x="7753350" y="2911170"/>
                  </a:lnTo>
                  <a:lnTo>
                    <a:pt x="7753350" y="2910840"/>
                  </a:lnTo>
                  <a:lnTo>
                    <a:pt x="7753350" y="12700"/>
                  </a:lnTo>
                  <a:lnTo>
                    <a:pt x="7753350" y="12382"/>
                  </a:lnTo>
                  <a:lnTo>
                    <a:pt x="7753350" y="0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18805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29754" y="1455313"/>
            <a:ext cx="420666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93364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8D8B-F119-1F33-F88A-CA5BA2008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0" y="1860016"/>
            <a:ext cx="10758349" cy="468479"/>
          </a:xfrm>
        </p:spPr>
        <p:txBody>
          <a:bodyPr>
            <a:noAutofit/>
          </a:bodyPr>
          <a:lstStyle/>
          <a:p>
            <a:r>
              <a:rPr lang="en-US" sz="3200" dirty="0"/>
              <a:t>Suppose</a:t>
            </a:r>
            <a:r>
              <a:rPr lang="en-US" sz="3200" spc="-15" dirty="0"/>
              <a:t> </a:t>
            </a:r>
            <a:r>
              <a:rPr lang="en-US" sz="3200" dirty="0"/>
              <a:t>you</a:t>
            </a:r>
            <a:r>
              <a:rPr lang="en-US" sz="3200" spc="-20" dirty="0"/>
              <a:t> </a:t>
            </a:r>
            <a:r>
              <a:rPr lang="en-US" sz="3200" dirty="0"/>
              <a:t>are</a:t>
            </a:r>
            <a:r>
              <a:rPr lang="en-US" sz="3200" spc="-10" dirty="0"/>
              <a:t> </a:t>
            </a:r>
            <a:r>
              <a:rPr lang="en-US" sz="3200" dirty="0"/>
              <a:t>developing</a:t>
            </a:r>
            <a:r>
              <a:rPr lang="en-US" sz="3200" spc="-20" dirty="0"/>
              <a:t> </a:t>
            </a:r>
            <a:r>
              <a:rPr lang="en-US" sz="3200" dirty="0"/>
              <a:t>a</a:t>
            </a:r>
            <a:r>
              <a:rPr lang="en-US" sz="3200" spc="-10" dirty="0"/>
              <a:t> </a:t>
            </a:r>
            <a:r>
              <a:rPr lang="en-US" sz="3200" spc="-20" dirty="0"/>
              <a:t>Web </a:t>
            </a:r>
            <a:r>
              <a:rPr lang="en-US" sz="3200" dirty="0"/>
              <a:t>browser</a:t>
            </a:r>
            <a:endParaRPr lang="en-US" sz="2900" spc="-5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3B6E6-8D83-619D-EEAA-DB4CC5AAF2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0" y="6525168"/>
            <a:ext cx="29326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</a:t>
            </a:r>
            <a:br>
              <a:rPr lang="en-US" sz="600" i="0" u="none" strike="noStrike" baseline="0" dirty="0">
                <a:latin typeface="Helvetica-Bold"/>
              </a:rPr>
            </a:br>
            <a:r>
              <a:rPr lang="en-US" sz="600" i="0" u="none" strike="noStrike" baseline="0" dirty="0">
                <a:latin typeface="Helvetica-Bold"/>
              </a:rPr>
              <a:t>	– 7th Edition and Gagne ©2005</a:t>
            </a:r>
            <a:endParaRPr lang="en-US" sz="600" dirty="0"/>
          </a:p>
        </p:txBody>
      </p:sp>
      <p:sp>
        <p:nvSpPr>
          <p:cNvPr id="8" name="object 9"/>
          <p:cNvSpPr txBox="1"/>
          <p:nvPr/>
        </p:nvSpPr>
        <p:spPr>
          <a:xfrm>
            <a:off x="5142977" y="2895212"/>
            <a:ext cx="1869439" cy="9398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600" dirty="0">
                <a:latin typeface="Arial MT"/>
                <a:cs typeface="Arial MT"/>
              </a:rPr>
              <a:t>//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Block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1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second</a:t>
            </a:r>
            <a:endParaRPr sz="16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dirty="0">
                <a:latin typeface="Arial MT"/>
                <a:cs typeface="Arial MT"/>
              </a:rPr>
              <a:t>//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Block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1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second</a:t>
            </a:r>
            <a:endParaRPr sz="16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dirty="0">
                <a:latin typeface="Arial MT"/>
                <a:cs typeface="Arial MT"/>
              </a:rPr>
              <a:t>//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Block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1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second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12" name="object 10"/>
          <p:cNvSpPr txBox="1"/>
          <p:nvPr/>
        </p:nvSpPr>
        <p:spPr>
          <a:xfrm>
            <a:off x="2399778" y="2285612"/>
            <a:ext cx="2534920" cy="21590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600" spc="-5" dirty="0">
                <a:latin typeface="Arial MT"/>
                <a:cs typeface="Arial MT"/>
              </a:rPr>
              <a:t>Main(){</a:t>
            </a:r>
            <a:endParaRPr sz="1600" dirty="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480"/>
              </a:spcBef>
            </a:pPr>
            <a:r>
              <a:rPr sz="1600" spc="-5" dirty="0">
                <a:latin typeface="Arial MT"/>
                <a:cs typeface="Arial MT"/>
              </a:rPr>
              <a:t>While(1){</a:t>
            </a:r>
            <a:endParaRPr sz="1600" dirty="0">
              <a:latin typeface="Arial MT"/>
              <a:cs typeface="Arial MT"/>
            </a:endParaRPr>
          </a:p>
          <a:p>
            <a:pPr marL="926465" marR="5080">
              <a:lnSpc>
                <a:spcPct val="125000"/>
              </a:lnSpc>
            </a:pPr>
            <a:r>
              <a:rPr sz="1600" spc="-5" dirty="0">
                <a:latin typeface="Arial MT"/>
                <a:cs typeface="Arial MT"/>
              </a:rPr>
              <a:t>RetrieveData();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DisplayData();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GetInputEvents();</a:t>
            </a:r>
            <a:endParaRPr sz="1600" dirty="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480"/>
              </a:spcBef>
            </a:pPr>
            <a:r>
              <a:rPr sz="1600" dirty="0">
                <a:latin typeface="Arial MT"/>
                <a:cs typeface="Arial MT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dirty="0">
                <a:latin typeface="Arial MT"/>
                <a:cs typeface="Arial MT"/>
              </a:rPr>
              <a:t>}</a:t>
            </a:r>
          </a:p>
        </p:txBody>
      </p:sp>
      <p:sp>
        <p:nvSpPr>
          <p:cNvPr id="13" name="object 11"/>
          <p:cNvSpPr txBox="1"/>
          <p:nvPr/>
        </p:nvSpPr>
        <p:spPr>
          <a:xfrm>
            <a:off x="2399778" y="4409051"/>
            <a:ext cx="7907655" cy="1008609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>
                <a:cs typeface="Arial MT"/>
              </a:rPr>
              <a:t>Now</a:t>
            </a:r>
            <a:r>
              <a:rPr spc="-10" dirty="0">
                <a:cs typeface="Arial MT"/>
              </a:rPr>
              <a:t> </a:t>
            </a:r>
            <a:r>
              <a:rPr dirty="0">
                <a:cs typeface="Arial MT"/>
              </a:rPr>
              <a:t>what</a:t>
            </a:r>
            <a:r>
              <a:rPr spc="-20" dirty="0">
                <a:cs typeface="Arial MT"/>
              </a:rPr>
              <a:t> </a:t>
            </a:r>
            <a:r>
              <a:rPr dirty="0">
                <a:cs typeface="Arial MT"/>
              </a:rPr>
              <a:t>if</a:t>
            </a:r>
            <a:r>
              <a:rPr spc="-15" dirty="0">
                <a:cs typeface="Arial MT"/>
              </a:rPr>
              <a:t> </a:t>
            </a:r>
            <a:r>
              <a:rPr dirty="0">
                <a:cs typeface="Arial MT"/>
              </a:rPr>
              <a:t>you</a:t>
            </a:r>
            <a:r>
              <a:rPr spc="-15" dirty="0">
                <a:cs typeface="Arial MT"/>
              </a:rPr>
              <a:t> </a:t>
            </a:r>
            <a:r>
              <a:rPr dirty="0">
                <a:cs typeface="Arial MT"/>
              </a:rPr>
              <a:t>want</a:t>
            </a:r>
            <a:r>
              <a:rPr spc="-20" dirty="0">
                <a:cs typeface="Arial MT"/>
              </a:rPr>
              <a:t> </a:t>
            </a:r>
            <a:r>
              <a:rPr spc="-5" dirty="0">
                <a:cs typeface="Arial MT"/>
              </a:rPr>
              <a:t>the</a:t>
            </a:r>
            <a:r>
              <a:rPr spc="-10" dirty="0">
                <a:cs typeface="Arial MT"/>
              </a:rPr>
              <a:t> </a:t>
            </a:r>
            <a:r>
              <a:rPr dirty="0">
                <a:cs typeface="Arial MT"/>
              </a:rPr>
              <a:t>program</a:t>
            </a:r>
            <a:r>
              <a:rPr spc="-15" dirty="0">
                <a:cs typeface="Arial MT"/>
              </a:rPr>
              <a:t> </a:t>
            </a:r>
            <a:r>
              <a:rPr spc="-5" dirty="0">
                <a:cs typeface="Arial MT"/>
              </a:rPr>
              <a:t>to</a:t>
            </a:r>
            <a:r>
              <a:rPr spc="-15" dirty="0">
                <a:cs typeface="Arial MT"/>
              </a:rPr>
              <a:t> </a:t>
            </a:r>
            <a:r>
              <a:rPr dirty="0">
                <a:cs typeface="Arial MT"/>
              </a:rPr>
              <a:t>be</a:t>
            </a:r>
            <a:r>
              <a:rPr spc="-10" dirty="0">
                <a:cs typeface="Arial MT"/>
              </a:rPr>
              <a:t> </a:t>
            </a:r>
            <a:r>
              <a:rPr dirty="0">
                <a:cs typeface="Arial MT"/>
              </a:rPr>
              <a:t>more</a:t>
            </a:r>
            <a:r>
              <a:rPr spc="-15" dirty="0">
                <a:cs typeface="Arial MT"/>
              </a:rPr>
              <a:t> </a:t>
            </a:r>
            <a:r>
              <a:rPr dirty="0">
                <a:cs typeface="Arial MT"/>
              </a:rPr>
              <a:t>responsive?</a:t>
            </a: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600" spc="-5" dirty="0">
                <a:latin typeface="Arial MT"/>
                <a:cs typeface="Arial MT"/>
              </a:rPr>
              <a:t>Main(){</a:t>
            </a:r>
            <a:endParaRPr sz="1600" dirty="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480"/>
              </a:spcBef>
            </a:pPr>
            <a:r>
              <a:rPr sz="1600" spc="-5" dirty="0">
                <a:latin typeface="Arial MT"/>
                <a:cs typeface="Arial MT"/>
              </a:rPr>
              <a:t>While(1){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3352814" y="5496156"/>
            <a:ext cx="21380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RetrieveALittleData();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DisplayALittleData();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GetAFewInputEvents();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15" name="object 13"/>
          <p:cNvSpPr txBox="1"/>
          <p:nvPr/>
        </p:nvSpPr>
        <p:spPr>
          <a:xfrm>
            <a:off x="6057377" y="5486012"/>
            <a:ext cx="2038985" cy="9398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600" dirty="0">
                <a:latin typeface="Arial MT"/>
                <a:cs typeface="Arial MT"/>
              </a:rPr>
              <a:t>//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Block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0.1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second</a:t>
            </a:r>
            <a:endParaRPr sz="16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dirty="0">
                <a:latin typeface="Arial MT"/>
                <a:cs typeface="Arial MT"/>
              </a:rPr>
              <a:t>//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Block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0.1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second</a:t>
            </a:r>
            <a:endParaRPr sz="16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dirty="0">
                <a:latin typeface="Arial MT"/>
                <a:cs typeface="Arial MT"/>
              </a:rPr>
              <a:t>//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Block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0.1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second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16" name="object 14"/>
          <p:cNvSpPr txBox="1"/>
          <p:nvPr/>
        </p:nvSpPr>
        <p:spPr>
          <a:xfrm>
            <a:off x="2415188" y="6207668"/>
            <a:ext cx="436245" cy="6350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580"/>
              </a:spcBef>
            </a:pPr>
            <a:r>
              <a:rPr sz="1600" dirty="0">
                <a:latin typeface="Arial MT"/>
                <a:cs typeface="Arial MT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dirty="0">
                <a:latin typeface="Arial MT"/>
                <a:cs typeface="Arial M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1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8D8B-F119-1F33-F88A-CA5BA2008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95" y="1994999"/>
            <a:ext cx="11874322" cy="468479"/>
          </a:xfrm>
        </p:spPr>
        <p:txBody>
          <a:bodyPr>
            <a:noAutofit/>
          </a:bodyPr>
          <a:lstStyle/>
          <a:p>
            <a:r>
              <a:rPr lang="en-US" sz="3100" spc="-5" dirty="0"/>
              <a:t>What if </a:t>
            </a:r>
            <a:r>
              <a:rPr lang="en-US" sz="3100" dirty="0"/>
              <a:t>you want </a:t>
            </a:r>
            <a:r>
              <a:rPr lang="en-US" sz="3100" spc="-5" dirty="0"/>
              <a:t>it </a:t>
            </a:r>
            <a:r>
              <a:rPr lang="en-US" sz="3100" dirty="0"/>
              <a:t>to be even </a:t>
            </a:r>
            <a:r>
              <a:rPr lang="en-US" sz="3100" spc="-5" dirty="0"/>
              <a:t>more </a:t>
            </a:r>
            <a:r>
              <a:rPr lang="en-US" sz="3100" spc="-765" dirty="0"/>
              <a:t> </a:t>
            </a:r>
            <a:r>
              <a:rPr lang="en-US" sz="3100" dirty="0"/>
              <a:t>responsive?</a:t>
            </a:r>
            <a:endParaRPr lang="en-US" sz="3100" spc="-5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3B6E6-8D83-619D-EEAA-DB4CC5AAF2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8FC0F3-40D9-970D-3AD6-2A186EBEA306}"/>
              </a:ext>
            </a:extLst>
          </p:cNvPr>
          <p:cNvSpPr txBox="1"/>
          <p:nvPr/>
        </p:nvSpPr>
        <p:spPr>
          <a:xfrm>
            <a:off x="0" y="6567787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sp>
        <p:nvSpPr>
          <p:cNvPr id="13" name="object 6"/>
          <p:cNvSpPr txBox="1"/>
          <p:nvPr/>
        </p:nvSpPr>
        <p:spPr>
          <a:xfrm>
            <a:off x="7139202" y="3360336"/>
            <a:ext cx="1334135" cy="690574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1600" spc="-5" dirty="0">
                <a:cs typeface="Arial MT"/>
              </a:rPr>
              <a:t>//</a:t>
            </a:r>
            <a:r>
              <a:rPr sz="1600" spc="-4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0.1</a:t>
            </a:r>
            <a:r>
              <a:rPr sz="1600" spc="-4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second</a:t>
            </a:r>
            <a:endParaRPr sz="1600" dirty="0"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600" spc="-5" dirty="0">
                <a:cs typeface="Arial MT"/>
              </a:rPr>
              <a:t>//</a:t>
            </a:r>
            <a:r>
              <a:rPr sz="1600" spc="-4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0.1</a:t>
            </a:r>
            <a:r>
              <a:rPr sz="1600" spc="-4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second</a:t>
            </a:r>
            <a:endParaRPr sz="1600" dirty="0">
              <a:cs typeface="Arial MT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7139201" y="4566308"/>
            <a:ext cx="13341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cs typeface="Arial MT"/>
              </a:rPr>
              <a:t>// 0.1 second</a:t>
            </a:r>
          </a:p>
        </p:txBody>
      </p:sp>
      <p:sp>
        <p:nvSpPr>
          <p:cNvPr id="15" name="object 8"/>
          <p:cNvSpPr txBox="1"/>
          <p:nvPr/>
        </p:nvSpPr>
        <p:spPr>
          <a:xfrm>
            <a:off x="2786143" y="2410329"/>
            <a:ext cx="4229735" cy="3699986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600" spc="-5" dirty="0">
                <a:cs typeface="Arial MT"/>
              </a:rPr>
              <a:t>Main(){</a:t>
            </a:r>
            <a:endParaRPr sz="1600" dirty="0"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720"/>
              </a:spcBef>
            </a:pPr>
            <a:r>
              <a:rPr sz="1600" spc="-5" dirty="0">
                <a:cs typeface="Arial MT"/>
              </a:rPr>
              <a:t>While(1){</a:t>
            </a:r>
            <a:endParaRPr sz="1600" dirty="0">
              <a:cs typeface="Arial MT"/>
            </a:endParaRPr>
          </a:p>
          <a:p>
            <a:pPr marL="926465">
              <a:lnSpc>
                <a:spcPct val="100000"/>
              </a:lnSpc>
              <a:spcBef>
                <a:spcPts val="745"/>
              </a:spcBef>
            </a:pPr>
            <a:r>
              <a:rPr sz="1600" spc="-5" dirty="0">
                <a:cs typeface="Arial MT"/>
              </a:rPr>
              <a:t>if(</a:t>
            </a:r>
            <a:r>
              <a:rPr sz="1600" b="1" spc="-5" dirty="0">
                <a:solidFill>
                  <a:srgbClr val="666699"/>
                </a:solidFill>
                <a:cs typeface="Arial"/>
              </a:rPr>
              <a:t>CheckData</a:t>
            </a:r>
            <a:r>
              <a:rPr sz="1600" spc="-5" dirty="0">
                <a:cs typeface="Arial MT"/>
              </a:rPr>
              <a:t>()==True){</a:t>
            </a:r>
            <a:endParaRPr sz="1600" dirty="0">
              <a:cs typeface="Arial MT"/>
            </a:endParaRPr>
          </a:p>
          <a:p>
            <a:pPr marL="1840864" marR="195580">
              <a:lnSpc>
                <a:spcPct val="134400"/>
              </a:lnSpc>
            </a:pPr>
            <a:r>
              <a:rPr sz="1600" dirty="0">
                <a:cs typeface="Arial MT"/>
              </a:rPr>
              <a:t>R</a:t>
            </a:r>
            <a:r>
              <a:rPr sz="1600" spc="-5" dirty="0">
                <a:cs typeface="Arial MT"/>
              </a:rPr>
              <a:t>et</a:t>
            </a:r>
            <a:r>
              <a:rPr sz="1600" dirty="0">
                <a:cs typeface="Arial MT"/>
              </a:rPr>
              <a:t>ri</a:t>
            </a:r>
            <a:r>
              <a:rPr sz="1600" spc="-5" dirty="0">
                <a:cs typeface="Arial MT"/>
              </a:rPr>
              <a:t>e</a:t>
            </a:r>
            <a:r>
              <a:rPr sz="1600" dirty="0">
                <a:cs typeface="Arial MT"/>
              </a:rPr>
              <a:t>v</a:t>
            </a:r>
            <a:r>
              <a:rPr sz="1600" spc="-5" dirty="0">
                <a:cs typeface="Arial MT"/>
              </a:rPr>
              <a:t>eAL</a:t>
            </a:r>
            <a:r>
              <a:rPr sz="1600" dirty="0">
                <a:cs typeface="Arial MT"/>
              </a:rPr>
              <a:t>i</a:t>
            </a:r>
            <a:r>
              <a:rPr sz="1600" spc="-5" dirty="0">
                <a:cs typeface="Arial MT"/>
              </a:rPr>
              <a:t>tt</a:t>
            </a:r>
            <a:r>
              <a:rPr sz="1600" dirty="0">
                <a:cs typeface="Arial MT"/>
              </a:rPr>
              <a:t>l</a:t>
            </a:r>
            <a:r>
              <a:rPr sz="1600" spc="-5" dirty="0">
                <a:cs typeface="Arial MT"/>
              </a:rPr>
              <a:t>e</a:t>
            </a:r>
            <a:r>
              <a:rPr sz="1600" dirty="0">
                <a:cs typeface="Arial MT"/>
              </a:rPr>
              <a:t>D</a:t>
            </a:r>
            <a:r>
              <a:rPr sz="1600" spc="-5" dirty="0">
                <a:cs typeface="Arial MT"/>
              </a:rPr>
              <a:t>ata</a:t>
            </a:r>
            <a:r>
              <a:rPr sz="1600" dirty="0">
                <a:cs typeface="Arial MT"/>
              </a:rPr>
              <a:t>();  </a:t>
            </a:r>
            <a:r>
              <a:rPr sz="1600" spc="-5" dirty="0">
                <a:cs typeface="Arial MT"/>
              </a:rPr>
              <a:t>DisplayALittleData();</a:t>
            </a:r>
            <a:endParaRPr sz="1600" dirty="0">
              <a:cs typeface="Arial MT"/>
            </a:endParaRPr>
          </a:p>
          <a:p>
            <a:pPr marL="926465">
              <a:lnSpc>
                <a:spcPct val="100000"/>
              </a:lnSpc>
              <a:spcBef>
                <a:spcPts val="740"/>
              </a:spcBef>
            </a:pPr>
            <a:r>
              <a:rPr sz="1600" dirty="0">
                <a:cs typeface="Arial MT"/>
              </a:rPr>
              <a:t>}</a:t>
            </a:r>
          </a:p>
          <a:p>
            <a:pPr marL="1840864" marR="5080" indent="-914400">
              <a:lnSpc>
                <a:spcPct val="134400"/>
              </a:lnSpc>
              <a:spcBef>
                <a:spcPts val="100"/>
              </a:spcBef>
            </a:pPr>
            <a:r>
              <a:rPr sz="1600" spc="-5" dirty="0">
                <a:cs typeface="Arial MT"/>
              </a:rPr>
              <a:t>if(</a:t>
            </a:r>
            <a:r>
              <a:rPr sz="1600" b="1" spc="-5" dirty="0">
                <a:solidFill>
                  <a:srgbClr val="666699"/>
                </a:solidFill>
                <a:cs typeface="Arial"/>
              </a:rPr>
              <a:t>CheckInputEvents</a:t>
            </a:r>
            <a:r>
              <a:rPr sz="1600" spc="-5" dirty="0">
                <a:cs typeface="Arial MT"/>
              </a:rPr>
              <a:t>()==True){ 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GetA</a:t>
            </a:r>
            <a:r>
              <a:rPr sz="1600" dirty="0">
                <a:cs typeface="Arial MT"/>
              </a:rPr>
              <a:t>F</a:t>
            </a:r>
            <a:r>
              <a:rPr sz="1600" spc="-5" dirty="0">
                <a:cs typeface="Arial MT"/>
              </a:rPr>
              <a:t>e</a:t>
            </a:r>
            <a:r>
              <a:rPr sz="1600" dirty="0">
                <a:cs typeface="Arial MT"/>
              </a:rPr>
              <a:t>w</a:t>
            </a:r>
            <a:r>
              <a:rPr sz="1600" spc="-5" dirty="0">
                <a:cs typeface="Arial MT"/>
              </a:rPr>
              <a:t>InputE</a:t>
            </a:r>
            <a:r>
              <a:rPr sz="1600" dirty="0">
                <a:cs typeface="Arial MT"/>
              </a:rPr>
              <a:t>v</a:t>
            </a:r>
            <a:r>
              <a:rPr sz="1600" spc="-5" dirty="0">
                <a:cs typeface="Arial MT"/>
              </a:rPr>
              <a:t>ent</a:t>
            </a:r>
            <a:r>
              <a:rPr sz="1600" dirty="0">
                <a:cs typeface="Arial MT"/>
              </a:rPr>
              <a:t>s();</a:t>
            </a:r>
          </a:p>
          <a:p>
            <a:pPr marL="926465">
              <a:lnSpc>
                <a:spcPct val="100000"/>
              </a:lnSpc>
              <a:spcBef>
                <a:spcPts val="720"/>
              </a:spcBef>
            </a:pPr>
            <a:r>
              <a:rPr sz="1600" dirty="0">
                <a:cs typeface="Arial MT"/>
              </a:rPr>
              <a:t>}</a:t>
            </a:r>
          </a:p>
          <a:p>
            <a:pPr marL="355600">
              <a:lnSpc>
                <a:spcPct val="100000"/>
              </a:lnSpc>
              <a:spcBef>
                <a:spcPts val="745"/>
              </a:spcBef>
            </a:pPr>
            <a:r>
              <a:rPr sz="1600" dirty="0">
                <a:cs typeface="Arial MT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600" dirty="0">
                <a:cs typeface="Arial MT"/>
              </a:rPr>
              <a:t>}</a:t>
            </a:r>
          </a:p>
        </p:txBody>
      </p:sp>
      <p:sp>
        <p:nvSpPr>
          <p:cNvPr id="16" name="object 9"/>
          <p:cNvSpPr txBox="1"/>
          <p:nvPr/>
        </p:nvSpPr>
        <p:spPr>
          <a:xfrm>
            <a:off x="3737548" y="6153740"/>
            <a:ext cx="8137439" cy="3515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200" spc="-5" dirty="0">
                <a:solidFill>
                  <a:srgbClr val="FF0000"/>
                </a:solidFill>
                <a:latin typeface="Arial MT"/>
                <a:cs typeface="Arial MT"/>
              </a:rPr>
              <a:t>Problem:</a:t>
            </a:r>
            <a:r>
              <a:rPr sz="2200" spc="-1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200" spc="-1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0000"/>
                </a:solidFill>
                <a:latin typeface="Arial MT"/>
                <a:cs typeface="Arial MT"/>
              </a:rPr>
              <a:t>lot</a:t>
            </a:r>
            <a:r>
              <a:rPr sz="22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0000"/>
                </a:solidFill>
                <a:latin typeface="Arial MT"/>
                <a:cs typeface="Arial MT"/>
              </a:rPr>
              <a:t>Checks,</a:t>
            </a:r>
            <a:r>
              <a:rPr sz="22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0000"/>
                </a:solidFill>
                <a:latin typeface="Arial MT"/>
                <a:cs typeface="Arial MT"/>
              </a:rPr>
              <a:t>not</a:t>
            </a:r>
            <a:r>
              <a:rPr sz="2200" spc="-10" dirty="0">
                <a:solidFill>
                  <a:srgbClr val="FF0000"/>
                </a:solidFill>
                <a:latin typeface="Arial MT"/>
                <a:cs typeface="Arial MT"/>
              </a:rPr>
              <a:t> efficient.</a:t>
            </a:r>
            <a:r>
              <a:rPr sz="2200" spc="-1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 MT"/>
                <a:cs typeface="Arial MT"/>
              </a:rPr>
              <a:t>And still </a:t>
            </a:r>
            <a:r>
              <a:rPr sz="2200" spc="-6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0000"/>
                </a:solidFill>
                <a:latin typeface="Arial MT"/>
                <a:cs typeface="Arial MT"/>
              </a:rPr>
              <a:t>not</a:t>
            </a:r>
            <a:r>
              <a:rPr lang="en-US" sz="22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0000"/>
                </a:solidFill>
                <a:latin typeface="Arial MT"/>
                <a:cs typeface="Arial MT"/>
              </a:rPr>
              <a:t>responsive!</a:t>
            </a:r>
            <a:endParaRPr sz="22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901207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F814-A46F-BDBE-B8CA-05954775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spc="-125" dirty="0"/>
              <a:t>To</a:t>
            </a:r>
            <a:r>
              <a:rPr lang="en-US" sz="2800" spc="-20" dirty="0"/>
              <a:t> </a:t>
            </a:r>
            <a:r>
              <a:rPr lang="en-US" sz="2800" spc="-5" dirty="0"/>
              <a:t>make</a:t>
            </a:r>
            <a:r>
              <a:rPr lang="en-US" sz="2800" spc="-20" dirty="0"/>
              <a:t> </a:t>
            </a:r>
            <a:r>
              <a:rPr lang="en-US" sz="2800" spc="-5" dirty="0"/>
              <a:t>it</a:t>
            </a:r>
            <a:r>
              <a:rPr lang="en-US" sz="2800" spc="-25" dirty="0"/>
              <a:t> </a:t>
            </a:r>
            <a:r>
              <a:rPr lang="en-US" sz="2800" spc="-5" dirty="0"/>
              <a:t>responsive</a:t>
            </a:r>
            <a:r>
              <a:rPr lang="en-US" sz="2800" spc="-20" dirty="0"/>
              <a:t> </a:t>
            </a:r>
            <a:r>
              <a:rPr lang="en-US" sz="2800" spc="-5" dirty="0"/>
              <a:t>enough,</a:t>
            </a:r>
            <a:r>
              <a:rPr lang="en-US" sz="2800" spc="-15" dirty="0"/>
              <a:t> </a:t>
            </a:r>
            <a:r>
              <a:rPr lang="en-US" sz="2800" spc="-5" dirty="0"/>
              <a:t>we </a:t>
            </a:r>
            <a:r>
              <a:rPr lang="en-US" sz="2800" spc="-875" dirty="0"/>
              <a:t> </a:t>
            </a:r>
            <a:r>
              <a:rPr lang="en-US" sz="2800" spc="-5" dirty="0"/>
              <a:t>need</a:t>
            </a:r>
            <a:r>
              <a:rPr lang="en-US" sz="2800" spc="-15" dirty="0"/>
              <a:t> </a:t>
            </a:r>
            <a:r>
              <a:rPr lang="en-US" sz="2800" spc="-5" dirty="0"/>
              <a:t>to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93847-D7B8-1659-D390-E72B66B9A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0C443-D4CB-2739-B376-F69446B9371D}"/>
              </a:ext>
            </a:extLst>
          </p:cNvPr>
          <p:cNvSpPr txBox="1"/>
          <p:nvPr/>
        </p:nvSpPr>
        <p:spPr>
          <a:xfrm>
            <a:off x="429706" y="6335494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sp>
        <p:nvSpPr>
          <p:cNvPr id="7" name="object 10"/>
          <p:cNvSpPr txBox="1"/>
          <p:nvPr/>
        </p:nvSpPr>
        <p:spPr>
          <a:xfrm>
            <a:off x="1163399" y="2635389"/>
            <a:ext cx="8263936" cy="2332049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985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pc="-5" dirty="0">
                <a:latin typeface="Arial MT"/>
                <a:cs typeface="Arial MT"/>
              </a:rPr>
              <a:t>Break</a:t>
            </a:r>
            <a:r>
              <a:rPr spc="-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the</a:t>
            </a:r>
            <a:r>
              <a:rPr spc="-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operations into</a:t>
            </a:r>
            <a:r>
              <a:rPr spc="-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very</a:t>
            </a:r>
            <a:r>
              <a:rPr spc="-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very </a:t>
            </a:r>
            <a:r>
              <a:rPr dirty="0">
                <a:latin typeface="Arial MT"/>
                <a:cs typeface="Arial MT"/>
              </a:rPr>
              <a:t>small pieces;</a:t>
            </a:r>
            <a:endParaRPr lang="en-US" dirty="0">
              <a:latin typeface="Arial MT"/>
              <a:cs typeface="Arial MT"/>
            </a:endParaRPr>
          </a:p>
          <a:p>
            <a:pPr marL="355600" indent="-342900">
              <a:lnSpc>
                <a:spcPct val="150000"/>
              </a:lnSpc>
              <a:spcBef>
                <a:spcPts val="985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pc="-15" dirty="0">
                <a:latin typeface="Arial MT"/>
                <a:cs typeface="Arial MT"/>
              </a:rPr>
              <a:t>However,</a:t>
            </a:r>
            <a:r>
              <a:rPr spc="-2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to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be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efficient</a:t>
            </a:r>
            <a:r>
              <a:rPr spc="-2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enough,</a:t>
            </a:r>
            <a:r>
              <a:rPr spc="-2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we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want</a:t>
            </a:r>
            <a:r>
              <a:rPr spc="-2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to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execute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large </a:t>
            </a:r>
            <a:r>
              <a:rPr spc="-54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pieces.</a:t>
            </a:r>
          </a:p>
          <a:p>
            <a:pPr marL="355600" marR="5080" indent="-342900">
              <a:lnSpc>
                <a:spcPct val="150000"/>
              </a:lnSpc>
              <a:buClr>
                <a:srgbClr val="993300"/>
              </a:buClr>
              <a:buSzPct val="9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pc="-5" dirty="0">
                <a:latin typeface="Arial MT"/>
                <a:cs typeface="Arial MT"/>
              </a:rPr>
              <a:t>More </a:t>
            </a:r>
            <a:r>
              <a:rPr spc="-15" dirty="0">
                <a:latin typeface="Arial MT"/>
                <a:cs typeface="Arial MT"/>
              </a:rPr>
              <a:t>precisely, </a:t>
            </a:r>
            <a:r>
              <a:rPr dirty="0">
                <a:latin typeface="Arial MT"/>
                <a:cs typeface="Arial MT"/>
              </a:rPr>
              <a:t>we want </a:t>
            </a:r>
            <a:r>
              <a:rPr spc="-5" dirty="0">
                <a:latin typeface="Arial MT"/>
                <a:cs typeface="Arial MT"/>
              </a:rPr>
              <a:t>to </a:t>
            </a:r>
            <a:r>
              <a:rPr dirty="0">
                <a:solidFill>
                  <a:srgbClr val="FF0000"/>
                </a:solidFill>
                <a:latin typeface="Arial MT"/>
                <a:cs typeface="Arial MT"/>
              </a:rPr>
              <a:t>SCHEDULE </a:t>
            </a:r>
            <a:r>
              <a:rPr spc="-5" dirty="0">
                <a:latin typeface="Arial MT"/>
                <a:cs typeface="Arial MT"/>
              </a:rPr>
              <a:t>these operations </a:t>
            </a:r>
            <a:r>
              <a:rPr dirty="0">
                <a:latin typeface="Arial MT"/>
                <a:cs typeface="Arial MT"/>
              </a:rPr>
              <a:t>in </a:t>
            </a:r>
            <a:r>
              <a:rPr spc="-54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our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own</a:t>
            </a:r>
            <a:r>
              <a:rPr spc="-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program</a:t>
            </a:r>
            <a:r>
              <a:rPr spc="-1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code.</a:t>
            </a:r>
            <a:endParaRPr lang="en-US" dirty="0">
              <a:latin typeface="Arial MT"/>
              <a:cs typeface="Arial MT"/>
            </a:endParaRPr>
          </a:p>
          <a:p>
            <a:pPr marL="355600" marR="5080" indent="-342900">
              <a:lnSpc>
                <a:spcPct val="150000"/>
              </a:lnSpc>
              <a:buClr>
                <a:srgbClr val="993300"/>
              </a:buClr>
              <a:buSzPct val="90000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dirty="0">
                <a:latin typeface="Arial MT"/>
                <a:cs typeface="Arial MT"/>
              </a:rPr>
              <a:t>Leave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the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tedious</a:t>
            </a:r>
            <a:r>
              <a:rPr spc="-1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work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to</a:t>
            </a:r>
            <a:r>
              <a:rPr spc="-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the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OS</a:t>
            </a:r>
            <a:r>
              <a:rPr spc="-1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which</a:t>
            </a:r>
            <a:r>
              <a:rPr spc="-1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schedules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them</a:t>
            </a:r>
            <a:r>
              <a:rPr spc="-1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in </a:t>
            </a:r>
            <a:r>
              <a:rPr spc="-54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Threads!</a:t>
            </a:r>
            <a:endParaRPr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464581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F814-A46F-BDBE-B8CA-05954775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spc="-5" dirty="0"/>
              <a:t>Multi-thread</a:t>
            </a:r>
            <a:r>
              <a:rPr lang="en-US" sz="2800" spc="-30" dirty="0"/>
              <a:t> </a:t>
            </a:r>
            <a:r>
              <a:rPr lang="en-US" sz="2800" spc="-5" dirty="0"/>
              <a:t>version</a:t>
            </a:r>
            <a:r>
              <a:rPr lang="en-US" sz="2800" spc="-30" dirty="0"/>
              <a:t> </a:t>
            </a:r>
            <a:r>
              <a:rPr lang="en-US" sz="2800" spc="-5" dirty="0"/>
              <a:t>of</a:t>
            </a:r>
            <a:r>
              <a:rPr lang="en-US" sz="2800" spc="-25" dirty="0"/>
              <a:t> </a:t>
            </a:r>
            <a:r>
              <a:rPr lang="en-US" sz="2800" spc="-5" dirty="0"/>
              <a:t>the</a:t>
            </a:r>
            <a:r>
              <a:rPr lang="en-US" sz="2800" spc="-30" dirty="0"/>
              <a:t> </a:t>
            </a:r>
            <a:r>
              <a:rPr lang="en-US" sz="2800" spc="-5" dirty="0"/>
              <a:t>program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93847-D7B8-1659-D390-E72B66B9A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0C443-D4CB-2739-B376-F69446B9371D}"/>
              </a:ext>
            </a:extLst>
          </p:cNvPr>
          <p:cNvSpPr txBox="1"/>
          <p:nvPr/>
        </p:nvSpPr>
        <p:spPr>
          <a:xfrm>
            <a:off x="481198" y="6580193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sp>
        <p:nvSpPr>
          <p:cNvPr id="6" name="object 11"/>
          <p:cNvSpPr txBox="1"/>
          <p:nvPr/>
        </p:nvSpPr>
        <p:spPr>
          <a:xfrm>
            <a:off x="2000531" y="2407282"/>
            <a:ext cx="4356735" cy="16213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500" spc="-5" dirty="0">
                <a:latin typeface="Arial MT"/>
                <a:cs typeface="Arial MT"/>
              </a:rPr>
              <a:t>Main(){</a:t>
            </a:r>
            <a:endParaRPr sz="1500" dirty="0">
              <a:latin typeface="Arial MT"/>
              <a:cs typeface="Arial MT"/>
            </a:endParaRPr>
          </a:p>
          <a:p>
            <a:pPr marL="926465" marR="5080">
              <a:lnSpc>
                <a:spcPct val="114100"/>
              </a:lnSpc>
              <a:spcBef>
                <a:spcPts val="30"/>
              </a:spcBef>
            </a:pPr>
            <a:r>
              <a:rPr sz="1500" spc="-5" dirty="0">
                <a:solidFill>
                  <a:srgbClr val="FF0000"/>
                </a:solidFill>
                <a:latin typeface="Arial MT"/>
                <a:cs typeface="Arial MT"/>
              </a:rPr>
              <a:t>CreateThread </a:t>
            </a:r>
            <a:r>
              <a:rPr sz="1500" spc="-5" dirty="0">
                <a:latin typeface="Arial MT"/>
                <a:cs typeface="Arial MT"/>
              </a:rPr>
              <a:t>(RetrieveData()); </a:t>
            </a:r>
            <a:r>
              <a:rPr sz="1500" dirty="0"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0000"/>
                </a:solidFill>
                <a:latin typeface="Arial MT"/>
                <a:cs typeface="Arial MT"/>
              </a:rPr>
              <a:t>CreateThread </a:t>
            </a:r>
            <a:r>
              <a:rPr sz="1500" spc="-5" dirty="0">
                <a:latin typeface="Arial MT"/>
                <a:cs typeface="Arial MT"/>
              </a:rPr>
              <a:t>(DisplayData()); </a:t>
            </a:r>
            <a:r>
              <a:rPr sz="1500" dirty="0"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0000"/>
                </a:solidFill>
                <a:latin typeface="Arial MT"/>
                <a:cs typeface="Arial MT"/>
              </a:rPr>
              <a:t>CreateThread </a:t>
            </a:r>
            <a:r>
              <a:rPr sz="1500" spc="-5" dirty="0">
                <a:latin typeface="Arial MT"/>
                <a:cs typeface="Arial MT"/>
              </a:rPr>
              <a:t>(GetInputEvents()); </a:t>
            </a:r>
            <a:r>
              <a:rPr sz="1500" spc="-490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WaitForThreads();</a:t>
            </a:r>
            <a:endParaRPr sz="15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500" dirty="0">
                <a:latin typeface="Arial MT"/>
                <a:cs typeface="Arial MT"/>
              </a:rPr>
              <a:t>}</a:t>
            </a:r>
          </a:p>
        </p:txBody>
      </p:sp>
      <p:sp>
        <p:nvSpPr>
          <p:cNvPr id="8" name="object 12"/>
          <p:cNvSpPr txBox="1"/>
          <p:nvPr/>
        </p:nvSpPr>
        <p:spPr>
          <a:xfrm>
            <a:off x="1947508" y="4234441"/>
            <a:ext cx="36582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 MT"/>
                <a:cs typeface="Arial MT"/>
              </a:rPr>
              <a:t>//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Each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thread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routine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enters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loop.</a:t>
            </a:r>
            <a:endParaRPr sz="1500" dirty="0">
              <a:latin typeface="Arial MT"/>
              <a:cs typeface="Arial MT"/>
            </a:endParaRPr>
          </a:p>
        </p:txBody>
      </p:sp>
      <p:sp>
        <p:nvSpPr>
          <p:cNvPr id="9" name="object 13"/>
          <p:cNvSpPr txBox="1"/>
          <p:nvPr/>
        </p:nvSpPr>
        <p:spPr>
          <a:xfrm>
            <a:off x="2000531" y="4534827"/>
            <a:ext cx="2400935" cy="1894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09245" indent="-342900">
              <a:lnSpc>
                <a:spcPct val="115599"/>
              </a:lnSpc>
              <a:spcBef>
                <a:spcPts val="100"/>
              </a:spcBef>
            </a:pPr>
            <a:r>
              <a:rPr sz="1500" spc="-30" dirty="0">
                <a:latin typeface="Arial MT"/>
                <a:cs typeface="Arial MT"/>
              </a:rPr>
              <a:t>Void </a:t>
            </a:r>
            <a:r>
              <a:rPr sz="1500" spc="-5" dirty="0">
                <a:latin typeface="Arial MT"/>
                <a:cs typeface="Arial MT"/>
              </a:rPr>
              <a:t>RetrieveData(){ </a:t>
            </a:r>
            <a:r>
              <a:rPr sz="1500" spc="-49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while(1){</a:t>
            </a:r>
            <a:endParaRPr sz="1500" dirty="0">
              <a:latin typeface="Arial MT"/>
              <a:cs typeface="Arial MT"/>
            </a:endParaRPr>
          </a:p>
          <a:p>
            <a:pPr marL="926465">
              <a:lnSpc>
                <a:spcPct val="100000"/>
              </a:lnSpc>
              <a:spcBef>
                <a:spcPts val="240"/>
              </a:spcBef>
            </a:pPr>
            <a:r>
              <a:rPr sz="1500" spc="-5" dirty="0">
                <a:latin typeface="Arial MT"/>
                <a:cs typeface="Arial MT"/>
              </a:rPr>
              <a:t>retrieveData();</a:t>
            </a:r>
            <a:endParaRPr sz="1500" dirty="0">
              <a:latin typeface="Arial MT"/>
              <a:cs typeface="Arial MT"/>
            </a:endParaRPr>
          </a:p>
          <a:p>
            <a:pPr marL="926465">
              <a:lnSpc>
                <a:spcPct val="100000"/>
              </a:lnSpc>
              <a:spcBef>
                <a:spcPts val="335"/>
              </a:spcBef>
            </a:pPr>
            <a:r>
              <a:rPr sz="1500" dirty="0">
                <a:latin typeface="Arial MT"/>
                <a:cs typeface="Arial MT"/>
              </a:rPr>
              <a:t>…</a:t>
            </a:r>
          </a:p>
          <a:p>
            <a:pPr marL="355600">
              <a:lnSpc>
                <a:spcPct val="100000"/>
              </a:lnSpc>
              <a:spcBef>
                <a:spcPts val="360"/>
              </a:spcBef>
            </a:pPr>
            <a:r>
              <a:rPr sz="1500" dirty="0">
                <a:latin typeface="Arial MT"/>
                <a:cs typeface="Arial MT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500" dirty="0">
                <a:latin typeface="Arial MT"/>
                <a:cs typeface="Arial MT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500" dirty="0">
                <a:latin typeface="Arial MT"/>
                <a:cs typeface="Arial MT"/>
              </a:rPr>
              <a:t>….</a:t>
            </a:r>
          </a:p>
        </p:txBody>
      </p:sp>
      <p:sp>
        <p:nvSpPr>
          <p:cNvPr id="10" name="object 14"/>
          <p:cNvSpPr txBox="1"/>
          <p:nvPr/>
        </p:nvSpPr>
        <p:spPr>
          <a:xfrm>
            <a:off x="5161243" y="4577499"/>
            <a:ext cx="1994535" cy="435889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393700" marR="5080" indent="-381000">
              <a:lnSpc>
                <a:spcPct val="78900"/>
              </a:lnSpc>
              <a:spcBef>
                <a:spcPts val="555"/>
              </a:spcBef>
            </a:pPr>
            <a:r>
              <a:rPr sz="1500" spc="-30" dirty="0">
                <a:latin typeface="Arial MT"/>
                <a:cs typeface="Arial MT"/>
              </a:rPr>
              <a:t>Void </a:t>
            </a:r>
            <a:r>
              <a:rPr sz="1500" spc="-5" dirty="0">
                <a:latin typeface="Arial MT"/>
                <a:cs typeface="Arial MT"/>
              </a:rPr>
              <a:t>DisplayData(){ </a:t>
            </a:r>
            <a:r>
              <a:rPr sz="1500" spc="-49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while(1){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1" name="object 15"/>
          <p:cNvSpPr txBox="1"/>
          <p:nvPr/>
        </p:nvSpPr>
        <p:spPr>
          <a:xfrm>
            <a:off x="6075643" y="5238916"/>
            <a:ext cx="1435735" cy="516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30"/>
              </a:lnSpc>
              <a:spcBef>
                <a:spcPts val="100"/>
              </a:spcBef>
            </a:pPr>
            <a:r>
              <a:rPr sz="1500" spc="-5" dirty="0">
                <a:latin typeface="Arial MT"/>
                <a:cs typeface="Arial MT"/>
              </a:rPr>
              <a:t>displayData();</a:t>
            </a:r>
            <a:endParaRPr sz="1500" dirty="0">
              <a:latin typeface="Arial MT"/>
              <a:cs typeface="Arial MT"/>
            </a:endParaRPr>
          </a:p>
          <a:p>
            <a:pPr marL="927100">
              <a:lnSpc>
                <a:spcPts val="1930"/>
              </a:lnSpc>
            </a:pPr>
            <a:r>
              <a:rPr sz="1500" dirty="0">
                <a:latin typeface="Arial MT"/>
                <a:cs typeface="Arial MT"/>
              </a:rPr>
              <a:t>…</a:t>
            </a:r>
          </a:p>
        </p:txBody>
      </p:sp>
      <p:sp>
        <p:nvSpPr>
          <p:cNvPr id="12" name="object 16"/>
          <p:cNvSpPr txBox="1"/>
          <p:nvPr/>
        </p:nvSpPr>
        <p:spPr>
          <a:xfrm>
            <a:off x="5605743" y="5668683"/>
            <a:ext cx="1022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 MT"/>
                <a:cs typeface="Arial MT"/>
              </a:rPr>
              <a:t>}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3" name="object 17"/>
          <p:cNvSpPr txBox="1"/>
          <p:nvPr/>
        </p:nvSpPr>
        <p:spPr>
          <a:xfrm>
            <a:off x="5290033" y="5897284"/>
            <a:ext cx="1022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 MT"/>
                <a:cs typeface="Arial MT"/>
              </a:rPr>
              <a:t>}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4" name="object 18"/>
          <p:cNvSpPr txBox="1"/>
          <p:nvPr/>
        </p:nvSpPr>
        <p:spPr>
          <a:xfrm>
            <a:off x="8206068" y="4399699"/>
            <a:ext cx="11430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 MT"/>
                <a:cs typeface="Arial MT"/>
              </a:rPr>
              <a:t>……</a:t>
            </a:r>
            <a:endParaRPr sz="15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869028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06EB-8557-A0F7-A83C-3C3BF870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spc="-5" dirty="0"/>
              <a:t>Single</a:t>
            </a:r>
            <a:r>
              <a:rPr lang="en-US" sz="3600" spc="-40" dirty="0"/>
              <a:t> </a:t>
            </a:r>
            <a:r>
              <a:rPr lang="en-US" sz="3600" spc="-5" dirty="0"/>
              <a:t>and</a:t>
            </a:r>
            <a:r>
              <a:rPr lang="en-US" sz="3600" spc="-35" dirty="0"/>
              <a:t> </a:t>
            </a:r>
            <a:r>
              <a:rPr lang="en-US" sz="3600" spc="-5" dirty="0"/>
              <a:t>Multithreaded</a:t>
            </a:r>
            <a:r>
              <a:rPr lang="en-US" sz="3600" spc="-35" dirty="0"/>
              <a:t> </a:t>
            </a:r>
            <a:r>
              <a:rPr lang="en-US" sz="3600" spc="-5" dirty="0"/>
              <a:t>Processes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E7726-4670-95CC-16EE-9EB19F8523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B8DA8-7006-EF4E-C204-9A27CE057043}"/>
              </a:ext>
            </a:extLst>
          </p:cNvPr>
          <p:cNvSpPr txBox="1"/>
          <p:nvPr/>
        </p:nvSpPr>
        <p:spPr>
          <a:xfrm>
            <a:off x="429706" y="6335494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  <p:grpSp>
        <p:nvGrpSpPr>
          <p:cNvPr id="14" name="object 2"/>
          <p:cNvGrpSpPr/>
          <p:nvPr/>
        </p:nvGrpSpPr>
        <p:grpSpPr>
          <a:xfrm>
            <a:off x="1490037" y="2438046"/>
            <a:ext cx="6803957" cy="3679419"/>
            <a:chOff x="1077913" y="1614169"/>
            <a:chExt cx="7209155" cy="4202430"/>
          </a:xfrm>
        </p:grpSpPr>
        <p:sp>
          <p:nvSpPr>
            <p:cNvPr id="15" name="object 3"/>
            <p:cNvSpPr/>
            <p:nvPr/>
          </p:nvSpPr>
          <p:spPr>
            <a:xfrm>
              <a:off x="1188999" y="4205198"/>
              <a:ext cx="3983354" cy="762000"/>
            </a:xfrm>
            <a:custGeom>
              <a:avLst/>
              <a:gdLst/>
              <a:ahLst/>
              <a:cxnLst/>
              <a:rect l="l" t="t" r="r" b="b"/>
              <a:pathLst>
                <a:path w="3983354" h="762000">
                  <a:moveTo>
                    <a:pt x="4762" y="0"/>
                  </a:moveTo>
                  <a:lnTo>
                    <a:pt x="0" y="190"/>
                  </a:lnTo>
                  <a:lnTo>
                    <a:pt x="63" y="1778"/>
                  </a:lnTo>
                  <a:lnTo>
                    <a:pt x="4762" y="0"/>
                  </a:lnTo>
                  <a:close/>
                </a:path>
                <a:path w="3983354" h="762000">
                  <a:moveTo>
                    <a:pt x="428574" y="754418"/>
                  </a:moveTo>
                  <a:lnTo>
                    <a:pt x="422795" y="759383"/>
                  </a:lnTo>
                  <a:lnTo>
                    <a:pt x="422389" y="761834"/>
                  </a:lnTo>
                  <a:lnTo>
                    <a:pt x="428574" y="754418"/>
                  </a:lnTo>
                  <a:close/>
                </a:path>
                <a:path w="3983354" h="762000">
                  <a:moveTo>
                    <a:pt x="3983075" y="1676"/>
                  </a:moveTo>
                  <a:lnTo>
                    <a:pt x="3975138" y="9613"/>
                  </a:lnTo>
                  <a:lnTo>
                    <a:pt x="3979761" y="11201"/>
                  </a:lnTo>
                  <a:lnTo>
                    <a:pt x="3983075" y="16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13" y="1652587"/>
              <a:ext cx="7132636" cy="4125912"/>
            </a:xfrm>
            <a:prstGeom prst="rect">
              <a:avLst/>
            </a:prstGeom>
          </p:spPr>
        </p:pic>
        <p:sp>
          <p:nvSpPr>
            <p:cNvPr id="17" name="object 5"/>
            <p:cNvSpPr/>
            <p:nvPr/>
          </p:nvSpPr>
          <p:spPr>
            <a:xfrm>
              <a:off x="1077912" y="1614169"/>
              <a:ext cx="7209155" cy="4202430"/>
            </a:xfrm>
            <a:custGeom>
              <a:avLst/>
              <a:gdLst/>
              <a:ahLst/>
              <a:cxnLst/>
              <a:rect l="l" t="t" r="r" b="b"/>
              <a:pathLst>
                <a:path w="7209155" h="4202430">
                  <a:moveTo>
                    <a:pt x="7183437" y="25400"/>
                  </a:moveTo>
                  <a:lnTo>
                    <a:pt x="25400" y="25400"/>
                  </a:lnTo>
                  <a:lnTo>
                    <a:pt x="25400" y="38100"/>
                  </a:lnTo>
                  <a:lnTo>
                    <a:pt x="25400" y="4164330"/>
                  </a:lnTo>
                  <a:lnTo>
                    <a:pt x="25400" y="4177030"/>
                  </a:lnTo>
                  <a:lnTo>
                    <a:pt x="7183437" y="4177030"/>
                  </a:lnTo>
                  <a:lnTo>
                    <a:pt x="7183437" y="4164330"/>
                  </a:lnTo>
                  <a:lnTo>
                    <a:pt x="7183437" y="38430"/>
                  </a:lnTo>
                  <a:lnTo>
                    <a:pt x="7170737" y="38430"/>
                  </a:lnTo>
                  <a:lnTo>
                    <a:pt x="7170737" y="4164330"/>
                  </a:lnTo>
                  <a:lnTo>
                    <a:pt x="38100" y="4164330"/>
                  </a:lnTo>
                  <a:lnTo>
                    <a:pt x="38100" y="38100"/>
                  </a:lnTo>
                  <a:lnTo>
                    <a:pt x="7183437" y="38100"/>
                  </a:lnTo>
                  <a:lnTo>
                    <a:pt x="7183437" y="25400"/>
                  </a:lnTo>
                  <a:close/>
                </a:path>
                <a:path w="7209155" h="4202430">
                  <a:moveTo>
                    <a:pt x="7208837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4189730"/>
                  </a:lnTo>
                  <a:lnTo>
                    <a:pt x="0" y="4202430"/>
                  </a:lnTo>
                  <a:lnTo>
                    <a:pt x="7208837" y="4202430"/>
                  </a:lnTo>
                  <a:lnTo>
                    <a:pt x="7208837" y="4189730"/>
                  </a:lnTo>
                  <a:lnTo>
                    <a:pt x="7208837" y="13030"/>
                  </a:lnTo>
                  <a:lnTo>
                    <a:pt x="7196137" y="13030"/>
                  </a:lnTo>
                  <a:lnTo>
                    <a:pt x="7196137" y="4189730"/>
                  </a:lnTo>
                  <a:lnTo>
                    <a:pt x="12700" y="4189730"/>
                  </a:lnTo>
                  <a:lnTo>
                    <a:pt x="12700" y="12700"/>
                  </a:lnTo>
                  <a:lnTo>
                    <a:pt x="7208837" y="12700"/>
                  </a:lnTo>
                  <a:lnTo>
                    <a:pt x="7208837" y="0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53499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00E1405-97D0-6664-9BA5-1974814FC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258" y="1926021"/>
            <a:ext cx="10515600" cy="1092734"/>
          </a:xfrm>
        </p:spPr>
        <p:txBody>
          <a:bodyPr>
            <a:normAutofit/>
          </a:bodyPr>
          <a:lstStyle/>
          <a:p>
            <a:r>
              <a:rPr lang="en-US" sz="3200" spc="-5" dirty="0"/>
              <a:t>Benefits</a:t>
            </a:r>
            <a:endParaRPr lang="fi-FI" sz="3200"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309289" y="2591919"/>
            <a:ext cx="6873012" cy="34214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125"/>
              </a:lnSpc>
              <a:spcBef>
                <a:spcPts val="10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b="1" spc="-5" dirty="0">
                <a:latin typeface="Arial MT"/>
                <a:cs typeface="Arial MT"/>
              </a:rPr>
              <a:t>Responsiveness</a:t>
            </a:r>
          </a:p>
          <a:p>
            <a:pPr marL="355600">
              <a:lnSpc>
                <a:spcPts val="2125"/>
              </a:lnSpc>
            </a:pPr>
            <a:r>
              <a:rPr spc="-5" dirty="0">
                <a:latin typeface="Arial MT"/>
                <a:cs typeface="Arial MT"/>
              </a:rPr>
              <a:t>interactive applications</a:t>
            </a:r>
            <a:endParaRPr lang="en-US" spc="-5" dirty="0">
              <a:latin typeface="Arial MT"/>
              <a:cs typeface="Arial MT"/>
            </a:endParaRPr>
          </a:p>
          <a:p>
            <a:pPr marL="355600">
              <a:lnSpc>
                <a:spcPts val="2125"/>
              </a:lnSpc>
            </a:pPr>
            <a:endParaRPr lang="en-US" spc="-5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b="1" spc="-5" dirty="0">
                <a:latin typeface="Arial MT"/>
                <a:cs typeface="Arial MT"/>
              </a:rPr>
              <a:t>Resource Sharing</a:t>
            </a:r>
          </a:p>
          <a:p>
            <a:pPr marL="355600">
              <a:lnSpc>
                <a:spcPct val="100000"/>
              </a:lnSpc>
              <a:spcBef>
                <a:spcPts val="45"/>
              </a:spcBef>
            </a:pPr>
            <a:r>
              <a:rPr spc="-5" dirty="0">
                <a:latin typeface="Arial MT"/>
                <a:cs typeface="Arial MT"/>
              </a:rPr>
              <a:t>memory for code and data can be shared.</a:t>
            </a:r>
            <a:endParaRPr lang="en-US" spc="-5" dirty="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45"/>
              </a:spcBef>
            </a:pPr>
            <a:endParaRPr spc="-5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b="1" spc="-5" dirty="0">
                <a:latin typeface="Arial MT"/>
                <a:cs typeface="Arial MT"/>
              </a:rPr>
              <a:t>Economy</a:t>
            </a:r>
          </a:p>
          <a:p>
            <a:pPr marL="355600">
              <a:lnSpc>
                <a:spcPct val="100000"/>
              </a:lnSpc>
              <a:spcBef>
                <a:spcPts val="50"/>
              </a:spcBef>
            </a:pPr>
            <a:r>
              <a:rPr spc="-5" dirty="0">
                <a:latin typeface="Arial MT"/>
                <a:cs typeface="Arial MT"/>
              </a:rPr>
              <a:t>creating processes are more expensive.</a:t>
            </a:r>
            <a:endParaRPr lang="en-US" spc="-5" dirty="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50"/>
              </a:spcBef>
            </a:pPr>
            <a:endParaRPr spc="-5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993300"/>
              </a:buClr>
              <a:buSzPct val="88888"/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b="1" spc="-5" dirty="0">
                <a:latin typeface="Arial MT"/>
                <a:cs typeface="Arial MT"/>
              </a:rPr>
              <a:t>Utilization of MP Architectures</a:t>
            </a:r>
          </a:p>
          <a:p>
            <a:pPr marL="355600">
              <a:lnSpc>
                <a:spcPct val="100000"/>
              </a:lnSpc>
              <a:spcBef>
                <a:spcPts val="740"/>
              </a:spcBef>
            </a:pPr>
            <a:r>
              <a:rPr spc="-5" dirty="0">
                <a:latin typeface="Arial MT"/>
                <a:cs typeface="Arial MT"/>
              </a:rPr>
              <a:t>multi-threading increases concurrency.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6193847-D7B8-1659-D390-E72B66B9A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4825" y="1544491"/>
            <a:ext cx="9637806" cy="2059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2B8DA8-7006-EF4E-C204-9A27CE057043}"/>
              </a:ext>
            </a:extLst>
          </p:cNvPr>
          <p:cNvSpPr txBox="1"/>
          <p:nvPr/>
        </p:nvSpPr>
        <p:spPr>
          <a:xfrm>
            <a:off x="429706" y="6348373"/>
            <a:ext cx="293261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0" u="none" strike="noStrike" baseline="0" dirty="0" err="1">
                <a:latin typeface="Helvetica-Bold"/>
              </a:rPr>
              <a:t>Silberschatz</a:t>
            </a:r>
            <a:r>
              <a:rPr lang="en-US" sz="600" i="0" u="none" strike="noStrike" baseline="0" dirty="0">
                <a:latin typeface="Helvetica-Bold"/>
              </a:rPr>
              <a:t>, Galvin Operating System Concepts – 7th Edition and Gagne ©2005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114171377"/>
      </p:ext>
    </p:extLst>
  </p:cSld>
  <p:clrMapOvr>
    <a:masterClrMapping/>
  </p:clrMapOvr>
</p:sld>
</file>

<file path=ppt/theme/theme1.xml><?xml version="1.0" encoding="utf-8"?>
<a:theme xmlns:a="http://schemas.openxmlformats.org/drawingml/2006/main" name="LUT Presentation | Black">
  <a:themeElements>
    <a:clrScheme name="LU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3B900"/>
      </a:accent1>
      <a:accent2>
        <a:srgbClr val="EDB831"/>
      </a:accent2>
      <a:accent3>
        <a:srgbClr val="ED174D"/>
      </a:accent3>
      <a:accent4>
        <a:srgbClr val="237F00"/>
      </a:accent4>
      <a:accent5>
        <a:srgbClr val="FF8620"/>
      </a:accent5>
      <a:accent6>
        <a:srgbClr val="ED7F7C"/>
      </a:accent6>
      <a:hlink>
        <a:srgbClr val="058A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T-ppt-template.pptx" id="{6C116814-83C7-49B4-8DED-6DBC84085D28}" vid="{94C148EB-1700-438C-97DB-80793ADC5758}"/>
    </a:ext>
  </a:extLst>
</a:theme>
</file>

<file path=ppt/theme/theme2.xml><?xml version="1.0" encoding="utf-8"?>
<a:theme xmlns:a="http://schemas.openxmlformats.org/drawingml/2006/main" name="LUT Presentation | White">
  <a:themeElements>
    <a:clrScheme name="LU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3B900"/>
      </a:accent1>
      <a:accent2>
        <a:srgbClr val="EDB831"/>
      </a:accent2>
      <a:accent3>
        <a:srgbClr val="ED174D"/>
      </a:accent3>
      <a:accent4>
        <a:srgbClr val="237F00"/>
      </a:accent4>
      <a:accent5>
        <a:srgbClr val="FF8620"/>
      </a:accent5>
      <a:accent6>
        <a:srgbClr val="ED7F7C"/>
      </a:accent6>
      <a:hlink>
        <a:srgbClr val="058A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T-ppt-template.pptx" id="{6C116814-83C7-49B4-8DED-6DBC84085D28}" vid="{6FFE5EE5-14DD-47D0-813D-4807160FA8B7}"/>
    </a:ext>
  </a:extLst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643F1FD41BF640BF20BDC3E2D8949B" ma:contentTypeVersion="2" ma:contentTypeDescription="Create a new document." ma:contentTypeScope="" ma:versionID="dc357f2cc76ae672d1fabb08f4c008f1">
  <xsd:schema xmlns:xsd="http://www.w3.org/2001/XMLSchema" xmlns:xs="http://www.w3.org/2001/XMLSchema" xmlns:p="http://schemas.microsoft.com/office/2006/metadata/properties" xmlns:ns2="3aa82c61-0f3f-4ef0-8901-ad86591f5309" targetNamespace="http://schemas.microsoft.com/office/2006/metadata/properties" ma:root="true" ma:fieldsID="013dda993498dd6f9368380dfaea3c73" ns2:_="">
    <xsd:import namespace="3aa82c61-0f3f-4ef0-8901-ad86591f53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a82c61-0f3f-4ef0-8901-ad86591f53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78189D-FE94-4C3C-BE92-5921C6E5D051}">
  <ds:schemaRefs>
    <ds:schemaRef ds:uri="http://schemas.microsoft.com/office/infopath/2007/PartnerControls"/>
    <ds:schemaRef ds:uri="fece2b72-ed09-42e9-887c-388ec6ef01d6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www.w3.org/XML/1998/namespac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0E6FDA1-5945-44EA-AC65-69B70CDD1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a82c61-0f3f-4ef0-8901-ad86591f53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D8187B-65EB-4AA9-89E6-C310C8DBED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LUT-ppt-template</Template>
  <TotalTime>9061</TotalTime>
  <Words>3373</Words>
  <Application>Microsoft Office PowerPoint</Application>
  <PresentationFormat>Widescreen</PresentationFormat>
  <Paragraphs>426</Paragraphs>
  <Slides>36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Arial</vt:lpstr>
      <vt:lpstr>Arial MT</vt:lpstr>
      <vt:lpstr>Calibri</vt:lpstr>
      <vt:lpstr>CMTT10</vt:lpstr>
      <vt:lpstr>Helvetica-Bold</vt:lpstr>
      <vt:lpstr>Linux Libertine</vt:lpstr>
      <vt:lpstr>Lucida Sans Unicode</vt:lpstr>
      <vt:lpstr>Palatino-Bold</vt:lpstr>
      <vt:lpstr>Palatino-BoldItalic</vt:lpstr>
      <vt:lpstr>Palatino-Roman</vt:lpstr>
      <vt:lpstr>Wingdings</vt:lpstr>
      <vt:lpstr>LUT Presentation | Black</vt:lpstr>
      <vt:lpstr>LUT Presentation | White</vt:lpstr>
      <vt:lpstr>PowerPoint Presentation</vt:lpstr>
      <vt:lpstr>Operating SYSTEMS aND  Systems Programming   (CT30A3370) 6 credits</vt:lpstr>
      <vt:lpstr>Chapter 4: Threads</vt:lpstr>
      <vt:lpstr>Suppose you are developing a Web browser</vt:lpstr>
      <vt:lpstr>What if you want it to be even more  responsive?</vt:lpstr>
      <vt:lpstr>To make it responsive enough, we  need to</vt:lpstr>
      <vt:lpstr>Multi-thread version of the program</vt:lpstr>
      <vt:lpstr>Single and Multithreaded Processes</vt:lpstr>
      <vt:lpstr>Benefits</vt:lpstr>
      <vt:lpstr>Thread Vs Process</vt:lpstr>
      <vt:lpstr>User Threads</vt:lpstr>
      <vt:lpstr>Kernel Threads</vt:lpstr>
      <vt:lpstr>Multithreading Models</vt:lpstr>
      <vt:lpstr>Many-to-One</vt:lpstr>
      <vt:lpstr>Many-to-One Model</vt:lpstr>
      <vt:lpstr>One-to-One</vt:lpstr>
      <vt:lpstr>One-to-one Model</vt:lpstr>
      <vt:lpstr>Many-to-Many Model</vt:lpstr>
      <vt:lpstr>Many-to-Many Model</vt:lpstr>
      <vt:lpstr>Two-level Model</vt:lpstr>
      <vt:lpstr>Two-level Model</vt:lpstr>
      <vt:lpstr>Threading Issues</vt:lpstr>
      <vt:lpstr>Semantics of fork() and exec()</vt:lpstr>
      <vt:lpstr>Thread Cancellation</vt:lpstr>
      <vt:lpstr>Signal Handling</vt:lpstr>
      <vt:lpstr>Thread Pools</vt:lpstr>
      <vt:lpstr>Thread Specific Data</vt:lpstr>
      <vt:lpstr>Scheduler Activations</vt:lpstr>
      <vt:lpstr>LWP : Light-weight Process</vt:lpstr>
      <vt:lpstr>Pthreads</vt:lpstr>
      <vt:lpstr>Windows XP Threads</vt:lpstr>
      <vt:lpstr>Structures of Thread</vt:lpstr>
      <vt:lpstr>Linux Threads</vt:lpstr>
      <vt:lpstr>Java Threads</vt:lpstr>
      <vt:lpstr>Java Thread States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Venkata Marella</dc:creator>
  <cp:lastModifiedBy>Venkata Marella</cp:lastModifiedBy>
  <cp:revision>80</cp:revision>
  <dcterms:created xsi:type="dcterms:W3CDTF">2022-11-28T14:10:16Z</dcterms:created>
  <dcterms:modified xsi:type="dcterms:W3CDTF">2023-02-07T07:30:41Z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0x01010099643F1FD41BF640BF20BDC3E2D8949B</vt:lpwstr>
  </property>
  <property fmtid="{D5CDD505-2E9C-101B-9397-08002B2CF9AE}" pid="3" name="Kategoria">
    <vt:lpwstr>33;#Viestintä|9b02cd0d-b40d-4d4c-989a-ef466ae7331a</vt:lpwstr>
  </property>
  <property fmtid="{D5CDD505-2E9C-101B-9397-08002B2CF9AE}" pid="4" name="Dokumenttityyppi">
    <vt:lpwstr>30;#Esitys|a8b2bc3c-e21c-45b3-ac0d-1e4be550bc10</vt:lpwstr>
  </property>
</Properties>
</file>